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0" r:id="rId7"/>
    <p:sldId id="261" r:id="rId8"/>
    <p:sldId id="262" r:id="rId9"/>
    <p:sldId id="263" r:id="rId10"/>
    <p:sldId id="264" r:id="rId11"/>
    <p:sldId id="265" r:id="rId12"/>
    <p:sldId id="266" r:id="rId13"/>
    <p:sldId id="267" r:id="rId14"/>
    <p:sldId id="271" r:id="rId15"/>
    <p:sldId id="272" r:id="rId16"/>
    <p:sldId id="273" r:id="rId17"/>
    <p:sldId id="274" r:id="rId18"/>
    <p:sldId id="268" r:id="rId19"/>
    <p:sldId id="269"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5" r:id="rId50"/>
    <p:sldId id="304"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5" r:id="rId67"/>
    <p:sldId id="321" r:id="rId68"/>
    <p:sldId id="322" r:id="rId69"/>
    <p:sldId id="323" r:id="rId70"/>
    <p:sldId id="324" r:id="rId71"/>
    <p:sldId id="327" r:id="rId72"/>
    <p:sldId id="328" r:id="rId73"/>
    <p:sldId id="329" r:id="rId74"/>
    <p:sldId id="326"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31" autoAdjust="0"/>
    <p:restoredTop sz="94660"/>
  </p:normalViewPr>
  <p:slideViewPr>
    <p:cSldViewPr snapToGrid="0">
      <p:cViewPr varScale="1">
        <p:scale>
          <a:sx n="90" d="100"/>
          <a:sy n="90" d="100"/>
        </p:scale>
        <p:origin x="36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256D9-8A70-4072-850F-6550FC7991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7A5761-AA8E-4D0C-AC09-97B10C0835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0DF735-B7A3-4ED2-9C56-A5E1E6DC294F}"/>
              </a:ext>
            </a:extLst>
          </p:cNvPr>
          <p:cNvSpPr>
            <a:spLocks noGrp="1"/>
          </p:cNvSpPr>
          <p:nvPr>
            <p:ph type="dt" sz="half" idx="10"/>
          </p:nvPr>
        </p:nvSpPr>
        <p:spPr/>
        <p:txBody>
          <a:bodyPr/>
          <a:lstStyle/>
          <a:p>
            <a:fld id="{4FDAB8B2-4836-477C-9BE4-8CB2F5E0726C}" type="datetimeFigureOut">
              <a:rPr lang="en-US" smtClean="0"/>
              <a:t>9/23/2019</a:t>
            </a:fld>
            <a:endParaRPr lang="en-US"/>
          </a:p>
        </p:txBody>
      </p:sp>
      <p:sp>
        <p:nvSpPr>
          <p:cNvPr id="5" name="Footer Placeholder 4">
            <a:extLst>
              <a:ext uri="{FF2B5EF4-FFF2-40B4-BE49-F238E27FC236}">
                <a16:creationId xmlns:a16="http://schemas.microsoft.com/office/drawing/2014/main" id="{942C3A46-1BF6-4F6B-81BE-BF257E89BC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1C35EC-6AED-452C-9A1E-63446A945EDE}"/>
              </a:ext>
            </a:extLst>
          </p:cNvPr>
          <p:cNvSpPr>
            <a:spLocks noGrp="1"/>
          </p:cNvSpPr>
          <p:nvPr>
            <p:ph type="sldNum" sz="quarter" idx="12"/>
          </p:nvPr>
        </p:nvSpPr>
        <p:spPr/>
        <p:txBody>
          <a:bodyPr/>
          <a:lstStyle/>
          <a:p>
            <a:fld id="{F6D9EA25-1863-4103-9662-ED8D89916812}" type="slidenum">
              <a:rPr lang="en-US" smtClean="0"/>
              <a:t>‹#›</a:t>
            </a:fld>
            <a:endParaRPr lang="en-US"/>
          </a:p>
        </p:txBody>
      </p:sp>
    </p:spTree>
    <p:extLst>
      <p:ext uri="{BB962C8B-B14F-4D97-AF65-F5344CB8AC3E}">
        <p14:creationId xmlns:p14="http://schemas.microsoft.com/office/powerpoint/2010/main" val="980080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B498C-06EF-47D9-AD8A-9A8B420203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2AF72A-C291-4EF3-B0B2-A312FD752A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62AADA-301B-4B96-B7AD-1E36E75F8B11}"/>
              </a:ext>
            </a:extLst>
          </p:cNvPr>
          <p:cNvSpPr>
            <a:spLocks noGrp="1"/>
          </p:cNvSpPr>
          <p:nvPr>
            <p:ph type="dt" sz="half" idx="10"/>
          </p:nvPr>
        </p:nvSpPr>
        <p:spPr/>
        <p:txBody>
          <a:bodyPr/>
          <a:lstStyle/>
          <a:p>
            <a:fld id="{4FDAB8B2-4836-477C-9BE4-8CB2F5E0726C}" type="datetimeFigureOut">
              <a:rPr lang="en-US" smtClean="0"/>
              <a:t>9/23/2019</a:t>
            </a:fld>
            <a:endParaRPr lang="en-US"/>
          </a:p>
        </p:txBody>
      </p:sp>
      <p:sp>
        <p:nvSpPr>
          <p:cNvPr id="5" name="Footer Placeholder 4">
            <a:extLst>
              <a:ext uri="{FF2B5EF4-FFF2-40B4-BE49-F238E27FC236}">
                <a16:creationId xmlns:a16="http://schemas.microsoft.com/office/drawing/2014/main" id="{1CFE03C7-3C5C-4D60-A0A9-56EF76C41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EAF358-3187-4F63-B0D9-F8D6BAA9261D}"/>
              </a:ext>
            </a:extLst>
          </p:cNvPr>
          <p:cNvSpPr>
            <a:spLocks noGrp="1"/>
          </p:cNvSpPr>
          <p:nvPr>
            <p:ph type="sldNum" sz="quarter" idx="12"/>
          </p:nvPr>
        </p:nvSpPr>
        <p:spPr/>
        <p:txBody>
          <a:bodyPr/>
          <a:lstStyle/>
          <a:p>
            <a:fld id="{F6D9EA25-1863-4103-9662-ED8D89916812}" type="slidenum">
              <a:rPr lang="en-US" smtClean="0"/>
              <a:t>‹#›</a:t>
            </a:fld>
            <a:endParaRPr lang="en-US"/>
          </a:p>
        </p:txBody>
      </p:sp>
    </p:spTree>
    <p:extLst>
      <p:ext uri="{BB962C8B-B14F-4D97-AF65-F5344CB8AC3E}">
        <p14:creationId xmlns:p14="http://schemas.microsoft.com/office/powerpoint/2010/main" val="1271235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54692D-9312-41E7-A27A-C83D25AAE5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9B669B-0E7F-45E3-8639-6ADA958BC4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7E0FB-1980-487E-903E-6B28F8462555}"/>
              </a:ext>
            </a:extLst>
          </p:cNvPr>
          <p:cNvSpPr>
            <a:spLocks noGrp="1"/>
          </p:cNvSpPr>
          <p:nvPr>
            <p:ph type="dt" sz="half" idx="10"/>
          </p:nvPr>
        </p:nvSpPr>
        <p:spPr/>
        <p:txBody>
          <a:bodyPr/>
          <a:lstStyle/>
          <a:p>
            <a:fld id="{4FDAB8B2-4836-477C-9BE4-8CB2F5E0726C}" type="datetimeFigureOut">
              <a:rPr lang="en-US" smtClean="0"/>
              <a:t>9/23/2019</a:t>
            </a:fld>
            <a:endParaRPr lang="en-US"/>
          </a:p>
        </p:txBody>
      </p:sp>
      <p:sp>
        <p:nvSpPr>
          <p:cNvPr id="5" name="Footer Placeholder 4">
            <a:extLst>
              <a:ext uri="{FF2B5EF4-FFF2-40B4-BE49-F238E27FC236}">
                <a16:creationId xmlns:a16="http://schemas.microsoft.com/office/drawing/2014/main" id="{23C4ED14-06E5-4CF3-AF32-8879315A5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D0F1C-8629-4C4B-A224-AA694DD37A53}"/>
              </a:ext>
            </a:extLst>
          </p:cNvPr>
          <p:cNvSpPr>
            <a:spLocks noGrp="1"/>
          </p:cNvSpPr>
          <p:nvPr>
            <p:ph type="sldNum" sz="quarter" idx="12"/>
          </p:nvPr>
        </p:nvSpPr>
        <p:spPr/>
        <p:txBody>
          <a:bodyPr/>
          <a:lstStyle/>
          <a:p>
            <a:fld id="{F6D9EA25-1863-4103-9662-ED8D89916812}" type="slidenum">
              <a:rPr lang="en-US" smtClean="0"/>
              <a:t>‹#›</a:t>
            </a:fld>
            <a:endParaRPr lang="en-US"/>
          </a:p>
        </p:txBody>
      </p:sp>
    </p:spTree>
    <p:extLst>
      <p:ext uri="{BB962C8B-B14F-4D97-AF65-F5344CB8AC3E}">
        <p14:creationId xmlns:p14="http://schemas.microsoft.com/office/powerpoint/2010/main" val="3865177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8D025-D47A-40F9-8EBC-4CE509A112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6CDA78-01A0-487F-BB13-9798FE20FA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9911C-D4FF-422A-A224-9E50452F6096}"/>
              </a:ext>
            </a:extLst>
          </p:cNvPr>
          <p:cNvSpPr>
            <a:spLocks noGrp="1"/>
          </p:cNvSpPr>
          <p:nvPr>
            <p:ph type="dt" sz="half" idx="10"/>
          </p:nvPr>
        </p:nvSpPr>
        <p:spPr/>
        <p:txBody>
          <a:bodyPr/>
          <a:lstStyle/>
          <a:p>
            <a:fld id="{4FDAB8B2-4836-477C-9BE4-8CB2F5E0726C}" type="datetimeFigureOut">
              <a:rPr lang="en-US" smtClean="0"/>
              <a:t>9/23/2019</a:t>
            </a:fld>
            <a:endParaRPr lang="en-US"/>
          </a:p>
        </p:txBody>
      </p:sp>
      <p:sp>
        <p:nvSpPr>
          <p:cNvPr id="5" name="Footer Placeholder 4">
            <a:extLst>
              <a:ext uri="{FF2B5EF4-FFF2-40B4-BE49-F238E27FC236}">
                <a16:creationId xmlns:a16="http://schemas.microsoft.com/office/drawing/2014/main" id="{2D4DBA48-7020-4849-A38D-4A4E8E0F8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360A72-0821-4E27-BCAD-0ABB67BE6C25}"/>
              </a:ext>
            </a:extLst>
          </p:cNvPr>
          <p:cNvSpPr>
            <a:spLocks noGrp="1"/>
          </p:cNvSpPr>
          <p:nvPr>
            <p:ph type="sldNum" sz="quarter" idx="12"/>
          </p:nvPr>
        </p:nvSpPr>
        <p:spPr/>
        <p:txBody>
          <a:bodyPr/>
          <a:lstStyle/>
          <a:p>
            <a:fld id="{F6D9EA25-1863-4103-9662-ED8D89916812}" type="slidenum">
              <a:rPr lang="en-US" smtClean="0"/>
              <a:t>‹#›</a:t>
            </a:fld>
            <a:endParaRPr lang="en-US"/>
          </a:p>
        </p:txBody>
      </p:sp>
    </p:spTree>
    <p:extLst>
      <p:ext uri="{BB962C8B-B14F-4D97-AF65-F5344CB8AC3E}">
        <p14:creationId xmlns:p14="http://schemas.microsoft.com/office/powerpoint/2010/main" val="729457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2D892-6B93-4669-89B1-88EEC91B61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B657F5-9DCA-4AA4-AFD0-6349924BB3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DF09E-63F5-45F2-BA98-7F3F0D164C28}"/>
              </a:ext>
            </a:extLst>
          </p:cNvPr>
          <p:cNvSpPr>
            <a:spLocks noGrp="1"/>
          </p:cNvSpPr>
          <p:nvPr>
            <p:ph type="dt" sz="half" idx="10"/>
          </p:nvPr>
        </p:nvSpPr>
        <p:spPr/>
        <p:txBody>
          <a:bodyPr/>
          <a:lstStyle/>
          <a:p>
            <a:fld id="{4FDAB8B2-4836-477C-9BE4-8CB2F5E0726C}" type="datetimeFigureOut">
              <a:rPr lang="en-US" smtClean="0"/>
              <a:t>9/23/2019</a:t>
            </a:fld>
            <a:endParaRPr lang="en-US"/>
          </a:p>
        </p:txBody>
      </p:sp>
      <p:sp>
        <p:nvSpPr>
          <p:cNvPr id="5" name="Footer Placeholder 4">
            <a:extLst>
              <a:ext uri="{FF2B5EF4-FFF2-40B4-BE49-F238E27FC236}">
                <a16:creationId xmlns:a16="http://schemas.microsoft.com/office/drawing/2014/main" id="{B9EECB43-A946-4A2C-8F01-4B714723EB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0CBA9-1E2A-48D7-BDE6-F53D0DCB9D43}"/>
              </a:ext>
            </a:extLst>
          </p:cNvPr>
          <p:cNvSpPr>
            <a:spLocks noGrp="1"/>
          </p:cNvSpPr>
          <p:nvPr>
            <p:ph type="sldNum" sz="quarter" idx="12"/>
          </p:nvPr>
        </p:nvSpPr>
        <p:spPr/>
        <p:txBody>
          <a:bodyPr/>
          <a:lstStyle/>
          <a:p>
            <a:fld id="{F6D9EA25-1863-4103-9662-ED8D89916812}" type="slidenum">
              <a:rPr lang="en-US" smtClean="0"/>
              <a:t>‹#›</a:t>
            </a:fld>
            <a:endParaRPr lang="en-US"/>
          </a:p>
        </p:txBody>
      </p:sp>
    </p:spTree>
    <p:extLst>
      <p:ext uri="{BB962C8B-B14F-4D97-AF65-F5344CB8AC3E}">
        <p14:creationId xmlns:p14="http://schemas.microsoft.com/office/powerpoint/2010/main" val="1563827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18974-E50F-45C6-A895-4C5E3B22CB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36E4A5-C42D-4605-A75B-578B414DDB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619705-87DC-4259-BA92-4217BD5033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A69996-CBD8-4034-8455-52DA98FA10E0}"/>
              </a:ext>
            </a:extLst>
          </p:cNvPr>
          <p:cNvSpPr>
            <a:spLocks noGrp="1"/>
          </p:cNvSpPr>
          <p:nvPr>
            <p:ph type="dt" sz="half" idx="10"/>
          </p:nvPr>
        </p:nvSpPr>
        <p:spPr/>
        <p:txBody>
          <a:bodyPr/>
          <a:lstStyle/>
          <a:p>
            <a:fld id="{4FDAB8B2-4836-477C-9BE4-8CB2F5E0726C}" type="datetimeFigureOut">
              <a:rPr lang="en-US" smtClean="0"/>
              <a:t>9/23/2019</a:t>
            </a:fld>
            <a:endParaRPr lang="en-US"/>
          </a:p>
        </p:txBody>
      </p:sp>
      <p:sp>
        <p:nvSpPr>
          <p:cNvPr id="6" name="Footer Placeholder 5">
            <a:extLst>
              <a:ext uri="{FF2B5EF4-FFF2-40B4-BE49-F238E27FC236}">
                <a16:creationId xmlns:a16="http://schemas.microsoft.com/office/drawing/2014/main" id="{8278D99B-C6A8-4B3F-86BC-8CC5543A7D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0D967D-2561-4148-BF15-F6ACFBF3700D}"/>
              </a:ext>
            </a:extLst>
          </p:cNvPr>
          <p:cNvSpPr>
            <a:spLocks noGrp="1"/>
          </p:cNvSpPr>
          <p:nvPr>
            <p:ph type="sldNum" sz="quarter" idx="12"/>
          </p:nvPr>
        </p:nvSpPr>
        <p:spPr/>
        <p:txBody>
          <a:bodyPr/>
          <a:lstStyle/>
          <a:p>
            <a:fld id="{F6D9EA25-1863-4103-9662-ED8D89916812}" type="slidenum">
              <a:rPr lang="en-US" smtClean="0"/>
              <a:t>‹#›</a:t>
            </a:fld>
            <a:endParaRPr lang="en-US"/>
          </a:p>
        </p:txBody>
      </p:sp>
    </p:spTree>
    <p:extLst>
      <p:ext uri="{BB962C8B-B14F-4D97-AF65-F5344CB8AC3E}">
        <p14:creationId xmlns:p14="http://schemas.microsoft.com/office/powerpoint/2010/main" val="328263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CD157-3BA5-44A5-979A-00AD0987DE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3E85D3-54B7-4FDD-BBAC-F07D969F59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FBC2-58EE-40D2-A5F6-269129F32C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87D344-5303-432B-A432-A70C41C9DF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3BE231-B8C4-47CA-A583-4F6B6BD961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A326AA-E68E-4500-869B-268F2C293455}"/>
              </a:ext>
            </a:extLst>
          </p:cNvPr>
          <p:cNvSpPr>
            <a:spLocks noGrp="1"/>
          </p:cNvSpPr>
          <p:nvPr>
            <p:ph type="dt" sz="half" idx="10"/>
          </p:nvPr>
        </p:nvSpPr>
        <p:spPr/>
        <p:txBody>
          <a:bodyPr/>
          <a:lstStyle/>
          <a:p>
            <a:fld id="{4FDAB8B2-4836-477C-9BE4-8CB2F5E0726C}" type="datetimeFigureOut">
              <a:rPr lang="en-US" smtClean="0"/>
              <a:t>9/23/2019</a:t>
            </a:fld>
            <a:endParaRPr lang="en-US"/>
          </a:p>
        </p:txBody>
      </p:sp>
      <p:sp>
        <p:nvSpPr>
          <p:cNvPr id="8" name="Footer Placeholder 7">
            <a:extLst>
              <a:ext uri="{FF2B5EF4-FFF2-40B4-BE49-F238E27FC236}">
                <a16:creationId xmlns:a16="http://schemas.microsoft.com/office/drawing/2014/main" id="{B63D7712-076B-4AB3-A738-A8BDC6BD4B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24D7FD-F292-441D-9410-67DB9F1AC8D2}"/>
              </a:ext>
            </a:extLst>
          </p:cNvPr>
          <p:cNvSpPr>
            <a:spLocks noGrp="1"/>
          </p:cNvSpPr>
          <p:nvPr>
            <p:ph type="sldNum" sz="quarter" idx="12"/>
          </p:nvPr>
        </p:nvSpPr>
        <p:spPr/>
        <p:txBody>
          <a:bodyPr/>
          <a:lstStyle/>
          <a:p>
            <a:fld id="{F6D9EA25-1863-4103-9662-ED8D89916812}" type="slidenum">
              <a:rPr lang="en-US" smtClean="0"/>
              <a:t>‹#›</a:t>
            </a:fld>
            <a:endParaRPr lang="en-US"/>
          </a:p>
        </p:txBody>
      </p:sp>
    </p:spTree>
    <p:extLst>
      <p:ext uri="{BB962C8B-B14F-4D97-AF65-F5344CB8AC3E}">
        <p14:creationId xmlns:p14="http://schemas.microsoft.com/office/powerpoint/2010/main" val="3526396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AE9DF-36A5-4E96-A4EB-FD31ACD424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9A906A-5A90-4AAF-A115-3D211BDC17CC}"/>
              </a:ext>
            </a:extLst>
          </p:cNvPr>
          <p:cNvSpPr>
            <a:spLocks noGrp="1"/>
          </p:cNvSpPr>
          <p:nvPr>
            <p:ph type="dt" sz="half" idx="10"/>
          </p:nvPr>
        </p:nvSpPr>
        <p:spPr/>
        <p:txBody>
          <a:bodyPr/>
          <a:lstStyle/>
          <a:p>
            <a:fld id="{4FDAB8B2-4836-477C-9BE4-8CB2F5E0726C}" type="datetimeFigureOut">
              <a:rPr lang="en-US" smtClean="0"/>
              <a:t>9/23/2019</a:t>
            </a:fld>
            <a:endParaRPr lang="en-US"/>
          </a:p>
        </p:txBody>
      </p:sp>
      <p:sp>
        <p:nvSpPr>
          <p:cNvPr id="4" name="Footer Placeholder 3">
            <a:extLst>
              <a:ext uri="{FF2B5EF4-FFF2-40B4-BE49-F238E27FC236}">
                <a16:creationId xmlns:a16="http://schemas.microsoft.com/office/drawing/2014/main" id="{535F9D7E-56FF-4D1D-8A81-4874B847DF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33FBBA-8671-485E-B1FC-5C4EEF1B261D}"/>
              </a:ext>
            </a:extLst>
          </p:cNvPr>
          <p:cNvSpPr>
            <a:spLocks noGrp="1"/>
          </p:cNvSpPr>
          <p:nvPr>
            <p:ph type="sldNum" sz="quarter" idx="12"/>
          </p:nvPr>
        </p:nvSpPr>
        <p:spPr/>
        <p:txBody>
          <a:bodyPr/>
          <a:lstStyle/>
          <a:p>
            <a:fld id="{F6D9EA25-1863-4103-9662-ED8D89916812}" type="slidenum">
              <a:rPr lang="en-US" smtClean="0"/>
              <a:t>‹#›</a:t>
            </a:fld>
            <a:endParaRPr lang="en-US"/>
          </a:p>
        </p:txBody>
      </p:sp>
    </p:spTree>
    <p:extLst>
      <p:ext uri="{BB962C8B-B14F-4D97-AF65-F5344CB8AC3E}">
        <p14:creationId xmlns:p14="http://schemas.microsoft.com/office/powerpoint/2010/main" val="3144038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A217F0-3116-449D-A3AA-FB032DCE968F}"/>
              </a:ext>
            </a:extLst>
          </p:cNvPr>
          <p:cNvSpPr>
            <a:spLocks noGrp="1"/>
          </p:cNvSpPr>
          <p:nvPr>
            <p:ph type="dt" sz="half" idx="10"/>
          </p:nvPr>
        </p:nvSpPr>
        <p:spPr/>
        <p:txBody>
          <a:bodyPr/>
          <a:lstStyle/>
          <a:p>
            <a:fld id="{4FDAB8B2-4836-477C-9BE4-8CB2F5E0726C}" type="datetimeFigureOut">
              <a:rPr lang="en-US" smtClean="0"/>
              <a:t>9/23/2019</a:t>
            </a:fld>
            <a:endParaRPr lang="en-US"/>
          </a:p>
        </p:txBody>
      </p:sp>
      <p:sp>
        <p:nvSpPr>
          <p:cNvPr id="3" name="Footer Placeholder 2">
            <a:extLst>
              <a:ext uri="{FF2B5EF4-FFF2-40B4-BE49-F238E27FC236}">
                <a16:creationId xmlns:a16="http://schemas.microsoft.com/office/drawing/2014/main" id="{32669E32-F1DC-44DA-B7E8-F8736B05C4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F68D75-13CD-4A2F-9F82-0E47DE6F98D6}"/>
              </a:ext>
            </a:extLst>
          </p:cNvPr>
          <p:cNvSpPr>
            <a:spLocks noGrp="1"/>
          </p:cNvSpPr>
          <p:nvPr>
            <p:ph type="sldNum" sz="quarter" idx="12"/>
          </p:nvPr>
        </p:nvSpPr>
        <p:spPr/>
        <p:txBody>
          <a:bodyPr/>
          <a:lstStyle/>
          <a:p>
            <a:fld id="{F6D9EA25-1863-4103-9662-ED8D89916812}" type="slidenum">
              <a:rPr lang="en-US" smtClean="0"/>
              <a:t>‹#›</a:t>
            </a:fld>
            <a:endParaRPr lang="en-US"/>
          </a:p>
        </p:txBody>
      </p:sp>
    </p:spTree>
    <p:extLst>
      <p:ext uri="{BB962C8B-B14F-4D97-AF65-F5344CB8AC3E}">
        <p14:creationId xmlns:p14="http://schemas.microsoft.com/office/powerpoint/2010/main" val="1008529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57ABB-3698-4524-84CE-D4A3845572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511119-95C3-48CE-952E-0FA6CDBC69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CD2D3D-B69B-41E2-9864-0A1F3E7090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3451AE-D5F0-4A33-AF0A-F5A75D226854}"/>
              </a:ext>
            </a:extLst>
          </p:cNvPr>
          <p:cNvSpPr>
            <a:spLocks noGrp="1"/>
          </p:cNvSpPr>
          <p:nvPr>
            <p:ph type="dt" sz="half" idx="10"/>
          </p:nvPr>
        </p:nvSpPr>
        <p:spPr/>
        <p:txBody>
          <a:bodyPr/>
          <a:lstStyle/>
          <a:p>
            <a:fld id="{4FDAB8B2-4836-477C-9BE4-8CB2F5E0726C}" type="datetimeFigureOut">
              <a:rPr lang="en-US" smtClean="0"/>
              <a:t>9/23/2019</a:t>
            </a:fld>
            <a:endParaRPr lang="en-US"/>
          </a:p>
        </p:txBody>
      </p:sp>
      <p:sp>
        <p:nvSpPr>
          <p:cNvPr id="6" name="Footer Placeholder 5">
            <a:extLst>
              <a:ext uri="{FF2B5EF4-FFF2-40B4-BE49-F238E27FC236}">
                <a16:creationId xmlns:a16="http://schemas.microsoft.com/office/drawing/2014/main" id="{D3C98289-93D2-4FF5-A6D9-31A5D8A8EF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33F14C-5002-49F7-9E2C-AC5658FDC038}"/>
              </a:ext>
            </a:extLst>
          </p:cNvPr>
          <p:cNvSpPr>
            <a:spLocks noGrp="1"/>
          </p:cNvSpPr>
          <p:nvPr>
            <p:ph type="sldNum" sz="quarter" idx="12"/>
          </p:nvPr>
        </p:nvSpPr>
        <p:spPr/>
        <p:txBody>
          <a:bodyPr/>
          <a:lstStyle/>
          <a:p>
            <a:fld id="{F6D9EA25-1863-4103-9662-ED8D89916812}" type="slidenum">
              <a:rPr lang="en-US" smtClean="0"/>
              <a:t>‹#›</a:t>
            </a:fld>
            <a:endParaRPr lang="en-US"/>
          </a:p>
        </p:txBody>
      </p:sp>
    </p:spTree>
    <p:extLst>
      <p:ext uri="{BB962C8B-B14F-4D97-AF65-F5344CB8AC3E}">
        <p14:creationId xmlns:p14="http://schemas.microsoft.com/office/powerpoint/2010/main" val="1960827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1AA26-CB0A-4EA7-BC94-316AB2EE20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531534-535F-4E19-81B8-A3E6E67910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B3A3B8-8A83-49AB-8B3B-926BD7CA76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29AEE5-0558-4936-8319-6C47EDD244EB}"/>
              </a:ext>
            </a:extLst>
          </p:cNvPr>
          <p:cNvSpPr>
            <a:spLocks noGrp="1"/>
          </p:cNvSpPr>
          <p:nvPr>
            <p:ph type="dt" sz="half" idx="10"/>
          </p:nvPr>
        </p:nvSpPr>
        <p:spPr/>
        <p:txBody>
          <a:bodyPr/>
          <a:lstStyle/>
          <a:p>
            <a:fld id="{4FDAB8B2-4836-477C-9BE4-8CB2F5E0726C}" type="datetimeFigureOut">
              <a:rPr lang="en-US" smtClean="0"/>
              <a:t>9/23/2019</a:t>
            </a:fld>
            <a:endParaRPr lang="en-US"/>
          </a:p>
        </p:txBody>
      </p:sp>
      <p:sp>
        <p:nvSpPr>
          <p:cNvPr id="6" name="Footer Placeholder 5">
            <a:extLst>
              <a:ext uri="{FF2B5EF4-FFF2-40B4-BE49-F238E27FC236}">
                <a16:creationId xmlns:a16="http://schemas.microsoft.com/office/drawing/2014/main" id="{3C02CD0B-40C4-41AA-9AA8-D0777B910C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E03FAD-922C-4098-8A42-6CD541C0A4F7}"/>
              </a:ext>
            </a:extLst>
          </p:cNvPr>
          <p:cNvSpPr>
            <a:spLocks noGrp="1"/>
          </p:cNvSpPr>
          <p:nvPr>
            <p:ph type="sldNum" sz="quarter" idx="12"/>
          </p:nvPr>
        </p:nvSpPr>
        <p:spPr/>
        <p:txBody>
          <a:bodyPr/>
          <a:lstStyle/>
          <a:p>
            <a:fld id="{F6D9EA25-1863-4103-9662-ED8D89916812}" type="slidenum">
              <a:rPr lang="en-US" smtClean="0"/>
              <a:t>‹#›</a:t>
            </a:fld>
            <a:endParaRPr lang="en-US"/>
          </a:p>
        </p:txBody>
      </p:sp>
    </p:spTree>
    <p:extLst>
      <p:ext uri="{BB962C8B-B14F-4D97-AF65-F5344CB8AC3E}">
        <p14:creationId xmlns:p14="http://schemas.microsoft.com/office/powerpoint/2010/main" val="1417067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E348E6-2202-4BB8-B501-CA1D337091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015ACE-8BA2-4B38-BF13-DE8B8FFE77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F2FA6B-387F-4C4B-9522-40A7DAE467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DAB8B2-4836-477C-9BE4-8CB2F5E0726C}" type="datetimeFigureOut">
              <a:rPr lang="en-US" smtClean="0"/>
              <a:t>9/23/2019</a:t>
            </a:fld>
            <a:endParaRPr lang="en-US"/>
          </a:p>
        </p:txBody>
      </p:sp>
      <p:sp>
        <p:nvSpPr>
          <p:cNvPr id="5" name="Footer Placeholder 4">
            <a:extLst>
              <a:ext uri="{FF2B5EF4-FFF2-40B4-BE49-F238E27FC236}">
                <a16:creationId xmlns:a16="http://schemas.microsoft.com/office/drawing/2014/main" id="{806ED157-F1A2-49B6-939B-C30D470FC3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47B6CA-9F0D-46A5-B6D9-D16B2ADF84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D9EA25-1863-4103-9662-ED8D89916812}" type="slidenum">
              <a:rPr lang="en-US" smtClean="0"/>
              <a:t>‹#›</a:t>
            </a:fld>
            <a:endParaRPr lang="en-US"/>
          </a:p>
        </p:txBody>
      </p:sp>
    </p:spTree>
    <p:extLst>
      <p:ext uri="{BB962C8B-B14F-4D97-AF65-F5344CB8AC3E}">
        <p14:creationId xmlns:p14="http://schemas.microsoft.com/office/powerpoint/2010/main" val="3996008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www.cs.utoronto.ca/~hinton/absps/netflixICML.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A6044-6D47-4CB0-B875-E37E83E00591}"/>
              </a:ext>
            </a:extLst>
          </p:cNvPr>
          <p:cNvSpPr>
            <a:spLocks noGrp="1"/>
          </p:cNvSpPr>
          <p:nvPr>
            <p:ph type="ctrTitle"/>
          </p:nvPr>
        </p:nvSpPr>
        <p:spPr/>
        <p:txBody>
          <a:bodyPr/>
          <a:lstStyle/>
          <a:p>
            <a:r>
              <a:rPr lang="en-US" dirty="0"/>
              <a:t>Deep Learning with </a:t>
            </a:r>
            <a:r>
              <a:rPr lang="en-US" dirty="0" err="1"/>
              <a:t>Tensorflow</a:t>
            </a:r>
            <a:endParaRPr lang="en-US" dirty="0"/>
          </a:p>
        </p:txBody>
      </p:sp>
    </p:spTree>
    <p:extLst>
      <p:ext uri="{BB962C8B-B14F-4D97-AF65-F5344CB8AC3E}">
        <p14:creationId xmlns:p14="http://schemas.microsoft.com/office/powerpoint/2010/main" val="382014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9871B-6B2C-46E0-A8B0-8D100B21757A}"/>
              </a:ext>
            </a:extLst>
          </p:cNvPr>
          <p:cNvSpPr>
            <a:spLocks noGrp="1"/>
          </p:cNvSpPr>
          <p:nvPr>
            <p:ph type="title"/>
          </p:nvPr>
        </p:nvSpPr>
        <p:spPr/>
        <p:txBody>
          <a:bodyPr/>
          <a:lstStyle/>
          <a:p>
            <a:r>
              <a:rPr lang="en-US" dirty="0"/>
              <a:t>Define Independent variable</a:t>
            </a:r>
          </a:p>
        </p:txBody>
      </p:sp>
      <p:pic>
        <p:nvPicPr>
          <p:cNvPr id="5" name="Content Placeholder 4">
            <a:extLst>
              <a:ext uri="{FF2B5EF4-FFF2-40B4-BE49-F238E27FC236}">
                <a16:creationId xmlns:a16="http://schemas.microsoft.com/office/drawing/2014/main" id="{78B355EF-713D-47E7-81E7-EABD462195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48481"/>
            <a:ext cx="8849308" cy="2016482"/>
          </a:xfrm>
        </p:spPr>
      </p:pic>
    </p:spTree>
    <p:extLst>
      <p:ext uri="{BB962C8B-B14F-4D97-AF65-F5344CB8AC3E}">
        <p14:creationId xmlns:p14="http://schemas.microsoft.com/office/powerpoint/2010/main" val="4170730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E487A49-CC1B-478D-8AF1-0F6C5B4CA9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4633" y="616689"/>
            <a:ext cx="8508855" cy="5347623"/>
          </a:xfrm>
        </p:spPr>
      </p:pic>
    </p:spTree>
    <p:extLst>
      <p:ext uri="{BB962C8B-B14F-4D97-AF65-F5344CB8AC3E}">
        <p14:creationId xmlns:p14="http://schemas.microsoft.com/office/powerpoint/2010/main" val="31814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F22F14-85E7-49CE-B974-D0C80E6F8BFC}"/>
              </a:ext>
            </a:extLst>
          </p:cNvPr>
          <p:cNvSpPr>
            <a:spLocks noGrp="1"/>
          </p:cNvSpPr>
          <p:nvPr>
            <p:ph idx="1"/>
          </p:nvPr>
        </p:nvSpPr>
        <p:spPr>
          <a:xfrm>
            <a:off x="972424" y="902153"/>
            <a:ext cx="10515600" cy="4351338"/>
          </a:xfrm>
        </p:spPr>
        <p:txBody>
          <a:bodyPr>
            <a:normAutofit fontScale="92500"/>
          </a:bodyPr>
          <a:lstStyle/>
          <a:p>
            <a:r>
              <a:rPr lang="en-US" dirty="0"/>
              <a:t>The gradient Descent optimizer takes in parameter: learning rate, which corresponds to the speed with which the optimizer should learn; </a:t>
            </a:r>
          </a:p>
          <a:p>
            <a:r>
              <a:rPr lang="en-US" dirty="0"/>
              <a:t>There are pros and cons for increasing the learning-rate parameter, with a high learning rate the training model converges quickly, but there is a risk that a high learning rate causes instability and the model will not converge.</a:t>
            </a:r>
          </a:p>
          <a:p>
            <a:r>
              <a:rPr lang="en-US" dirty="0"/>
              <a:t>On the other hand decreasing the learning rate might reduce the convergence speed, but it would increase the chance of converging to a solution. You should note that the solution might not be a global optimal solution as there is a chance that the optimizer will get stuck in a local optimal solution. </a:t>
            </a:r>
          </a:p>
        </p:txBody>
      </p:sp>
    </p:spTree>
    <p:extLst>
      <p:ext uri="{BB962C8B-B14F-4D97-AF65-F5344CB8AC3E}">
        <p14:creationId xmlns:p14="http://schemas.microsoft.com/office/powerpoint/2010/main" val="926866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83BD2-C129-4975-A67F-6B7A28C39490}"/>
              </a:ext>
            </a:extLst>
          </p:cNvPr>
          <p:cNvSpPr>
            <a:spLocks noGrp="1"/>
          </p:cNvSpPr>
          <p:nvPr>
            <p:ph type="title"/>
          </p:nvPr>
        </p:nvSpPr>
        <p:spPr/>
        <p:txBody>
          <a:bodyPr/>
          <a:lstStyle/>
          <a:p>
            <a:r>
              <a:rPr lang="en-US" dirty="0"/>
              <a:t>What is deep learning ?</a:t>
            </a:r>
          </a:p>
        </p:txBody>
      </p:sp>
      <p:sp>
        <p:nvSpPr>
          <p:cNvPr id="3" name="Content Placeholder 2">
            <a:extLst>
              <a:ext uri="{FF2B5EF4-FFF2-40B4-BE49-F238E27FC236}">
                <a16:creationId xmlns:a16="http://schemas.microsoft.com/office/drawing/2014/main" id="{D3270F86-35F9-47A6-A2E2-C7C4A1D54F6B}"/>
              </a:ext>
            </a:extLst>
          </p:cNvPr>
          <p:cNvSpPr>
            <a:spLocks noGrp="1"/>
          </p:cNvSpPr>
          <p:nvPr>
            <p:ph idx="1"/>
          </p:nvPr>
        </p:nvSpPr>
        <p:spPr>
          <a:xfrm>
            <a:off x="838200" y="1690688"/>
            <a:ext cx="10515600" cy="4351338"/>
          </a:xfrm>
        </p:spPr>
        <p:txBody>
          <a:bodyPr>
            <a:normAutofit lnSpcReduction="10000"/>
          </a:bodyPr>
          <a:lstStyle/>
          <a:p>
            <a:r>
              <a:rPr lang="en-US" dirty="0"/>
              <a:t>Deep Learning is a series of supervised, semi-supervised and unsupervised methods that try to solve some machine learning problems using deep neural networks.</a:t>
            </a:r>
          </a:p>
          <a:p>
            <a:r>
              <a:rPr lang="en-US" dirty="0"/>
              <a:t>A deep neural network is a neural network  which often has more than two layers, and uses specific mathematical modeling in each layer to process data. </a:t>
            </a:r>
          </a:p>
          <a:p>
            <a:r>
              <a:rPr lang="en-US" dirty="0"/>
              <a:t>Generally speaking, these networks are trying to automatically extract feature sets from the data, and this is why, they are mostly used in data types where the feature selection process is difficult, such as when analyzing unstructured datasets, such as image data, videos, sound and text.</a:t>
            </a:r>
          </a:p>
          <a:p>
            <a:endParaRPr lang="en-US" dirty="0"/>
          </a:p>
        </p:txBody>
      </p:sp>
    </p:spTree>
    <p:extLst>
      <p:ext uri="{BB962C8B-B14F-4D97-AF65-F5344CB8AC3E}">
        <p14:creationId xmlns:p14="http://schemas.microsoft.com/office/powerpoint/2010/main" val="3095125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209DF-FB34-40A4-BB4E-6B91A791C737}"/>
              </a:ext>
            </a:extLst>
          </p:cNvPr>
          <p:cNvSpPr>
            <a:spLocks noGrp="1"/>
          </p:cNvSpPr>
          <p:nvPr>
            <p:ph type="title"/>
          </p:nvPr>
        </p:nvSpPr>
        <p:spPr/>
        <p:txBody>
          <a:bodyPr>
            <a:normAutofit fontScale="90000"/>
          </a:bodyPr>
          <a:lstStyle/>
          <a:p>
            <a:r>
              <a:rPr lang="en-US" b="1" dirty="0"/>
              <a:t>Defining multidimensional arrays using TensorFlow</a:t>
            </a:r>
            <a:br>
              <a:rPr lang="en-US" b="1" dirty="0"/>
            </a:br>
            <a:endParaRPr lang="en-US" dirty="0"/>
          </a:p>
        </p:txBody>
      </p:sp>
      <p:pic>
        <p:nvPicPr>
          <p:cNvPr id="5" name="Content Placeholder 4">
            <a:extLst>
              <a:ext uri="{FF2B5EF4-FFF2-40B4-BE49-F238E27FC236}">
                <a16:creationId xmlns:a16="http://schemas.microsoft.com/office/drawing/2014/main" id="{A00DE369-986F-4461-9BF8-3826006FCF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6423" y="1690688"/>
            <a:ext cx="9895733" cy="3487368"/>
          </a:xfrm>
        </p:spPr>
      </p:pic>
    </p:spTree>
    <p:extLst>
      <p:ext uri="{BB962C8B-B14F-4D97-AF65-F5344CB8AC3E}">
        <p14:creationId xmlns:p14="http://schemas.microsoft.com/office/powerpoint/2010/main" val="651814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4554A-C154-4A48-BEBA-9513356E2D82}"/>
              </a:ext>
            </a:extLst>
          </p:cNvPr>
          <p:cNvSpPr>
            <a:spLocks noGrp="1"/>
          </p:cNvSpPr>
          <p:nvPr>
            <p:ph type="title"/>
          </p:nvPr>
        </p:nvSpPr>
        <p:spPr>
          <a:xfrm>
            <a:off x="838200" y="365125"/>
            <a:ext cx="10515600" cy="1094559"/>
          </a:xfrm>
        </p:spPr>
        <p:txBody>
          <a:bodyPr/>
          <a:lstStyle/>
          <a:p>
            <a:r>
              <a:rPr lang="en-US" dirty="0"/>
              <a:t>Linear Regression</a:t>
            </a:r>
          </a:p>
        </p:txBody>
      </p:sp>
      <p:sp>
        <p:nvSpPr>
          <p:cNvPr id="3" name="Content Placeholder 2">
            <a:extLst>
              <a:ext uri="{FF2B5EF4-FFF2-40B4-BE49-F238E27FC236}">
                <a16:creationId xmlns:a16="http://schemas.microsoft.com/office/drawing/2014/main" id="{50E9CA56-8751-4365-870F-206F17030416}"/>
              </a:ext>
            </a:extLst>
          </p:cNvPr>
          <p:cNvSpPr>
            <a:spLocks noGrp="1"/>
          </p:cNvSpPr>
          <p:nvPr>
            <p:ph idx="1"/>
          </p:nvPr>
        </p:nvSpPr>
        <p:spPr>
          <a:xfrm>
            <a:off x="957682" y="1980158"/>
            <a:ext cx="10515600" cy="704924"/>
          </a:xfrm>
        </p:spPr>
        <p:txBody>
          <a:bodyPr/>
          <a:lstStyle/>
          <a:p>
            <a:pPr marL="0" indent="0">
              <a:buNone/>
            </a:pPr>
            <a:r>
              <a:rPr lang="en-US" dirty="0"/>
              <a:t>Suited for estimating continuous values (e.g. estimating house price)</a:t>
            </a:r>
          </a:p>
          <a:p>
            <a:endParaRPr lang="en-US" dirty="0"/>
          </a:p>
        </p:txBody>
      </p:sp>
      <p:pic>
        <p:nvPicPr>
          <p:cNvPr id="5" name="Picture 4">
            <a:extLst>
              <a:ext uri="{FF2B5EF4-FFF2-40B4-BE49-F238E27FC236}">
                <a16:creationId xmlns:a16="http://schemas.microsoft.com/office/drawing/2014/main" id="{17A8117E-77AD-4189-91D9-16A1D4D2F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682" y="2685082"/>
            <a:ext cx="10739512" cy="3284740"/>
          </a:xfrm>
          <a:prstGeom prst="rect">
            <a:avLst/>
          </a:prstGeom>
        </p:spPr>
      </p:pic>
    </p:spTree>
    <p:extLst>
      <p:ext uri="{BB962C8B-B14F-4D97-AF65-F5344CB8AC3E}">
        <p14:creationId xmlns:p14="http://schemas.microsoft.com/office/powerpoint/2010/main" val="2325252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2108D-5113-4716-AF9F-29F7528D8591}"/>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AE784B84-95A2-452E-B19F-BBE215C8DA0A}"/>
              </a:ext>
            </a:extLst>
          </p:cNvPr>
          <p:cNvSpPr>
            <a:spLocks noGrp="1"/>
          </p:cNvSpPr>
          <p:nvPr>
            <p:ph idx="1"/>
          </p:nvPr>
        </p:nvSpPr>
        <p:spPr>
          <a:xfrm>
            <a:off x="838200" y="1690688"/>
            <a:ext cx="10515600" cy="3785079"/>
          </a:xfrm>
        </p:spPr>
        <p:txBody>
          <a:bodyPr/>
          <a:lstStyle/>
          <a:p>
            <a:r>
              <a:rPr lang="en-US" dirty="0"/>
              <a:t>Logistic Regression is a variation of Linear Regression, useful when the observed dependent variable, </a:t>
            </a:r>
            <a:r>
              <a:rPr lang="en-US" i="1" dirty="0"/>
              <a:t>y</a:t>
            </a:r>
            <a:r>
              <a:rPr lang="en-US" dirty="0"/>
              <a:t>, is categorical.</a:t>
            </a:r>
          </a:p>
          <a:p>
            <a:r>
              <a:rPr lang="en-US" dirty="0"/>
              <a:t>It produces a formula that predicts the probability of the class label as a function of the independent variables.</a:t>
            </a:r>
          </a:p>
          <a:p>
            <a:r>
              <a:rPr lang="en-US" dirty="0"/>
              <a:t>It is actually a </a:t>
            </a:r>
            <a:r>
              <a:rPr lang="en-US" b="1" dirty="0"/>
              <a:t>probabilistic classification</a:t>
            </a:r>
            <a:r>
              <a:rPr lang="en-US" dirty="0"/>
              <a:t> mode</a:t>
            </a:r>
          </a:p>
          <a:p>
            <a:r>
              <a:rPr lang="en-US" dirty="0"/>
              <a:t>Logistic regression fits a special s-shaped curve by taking the linear regression and transforming the numeric estimate into a probability with the following function:</a:t>
            </a:r>
          </a:p>
        </p:txBody>
      </p:sp>
      <p:pic>
        <p:nvPicPr>
          <p:cNvPr id="5" name="Picture 4">
            <a:extLst>
              <a:ext uri="{FF2B5EF4-FFF2-40B4-BE49-F238E27FC236}">
                <a16:creationId xmlns:a16="http://schemas.microsoft.com/office/drawing/2014/main" id="{30A81AF4-1E3F-4624-BCAC-DC4562BF09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6862" y="5846471"/>
            <a:ext cx="5730622" cy="646404"/>
          </a:xfrm>
          <a:prstGeom prst="rect">
            <a:avLst/>
          </a:prstGeom>
        </p:spPr>
      </p:pic>
    </p:spTree>
    <p:extLst>
      <p:ext uri="{BB962C8B-B14F-4D97-AF65-F5344CB8AC3E}">
        <p14:creationId xmlns:p14="http://schemas.microsoft.com/office/powerpoint/2010/main" val="983783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9DE1001-3307-4D8C-B1D9-9223CE2FFD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0458" y="744279"/>
            <a:ext cx="10059179" cy="4355485"/>
          </a:xfrm>
        </p:spPr>
      </p:pic>
      <p:sp>
        <p:nvSpPr>
          <p:cNvPr id="6" name="TextBox 5">
            <a:extLst>
              <a:ext uri="{FF2B5EF4-FFF2-40B4-BE49-F238E27FC236}">
                <a16:creationId xmlns:a16="http://schemas.microsoft.com/office/drawing/2014/main" id="{F6CA8512-33EF-463F-88C2-D660714EC4C3}"/>
              </a:ext>
            </a:extLst>
          </p:cNvPr>
          <p:cNvSpPr txBox="1"/>
          <p:nvPr/>
        </p:nvSpPr>
        <p:spPr>
          <a:xfrm>
            <a:off x="1435395" y="5380075"/>
            <a:ext cx="7262037" cy="923330"/>
          </a:xfrm>
          <a:prstGeom prst="rect">
            <a:avLst/>
          </a:prstGeom>
          <a:noFill/>
        </p:spPr>
        <p:txBody>
          <a:bodyPr wrap="square" rtlCol="0">
            <a:spAutoFit/>
          </a:bodyPr>
          <a:lstStyle/>
          <a:p>
            <a:r>
              <a:rPr lang="en-US" b="1" dirty="0"/>
              <a:t>What tell us our model is bad?</a:t>
            </a:r>
          </a:p>
          <a:p>
            <a:endParaRPr lang="en-US" b="1" dirty="0"/>
          </a:p>
          <a:p>
            <a:r>
              <a:rPr lang="en-US" dirty="0"/>
              <a:t>The Cost or Loss of the model, so what we want is to minimize that.</a:t>
            </a:r>
          </a:p>
        </p:txBody>
      </p:sp>
    </p:spTree>
    <p:extLst>
      <p:ext uri="{BB962C8B-B14F-4D97-AF65-F5344CB8AC3E}">
        <p14:creationId xmlns:p14="http://schemas.microsoft.com/office/powerpoint/2010/main" val="123198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1FBA5E5-7650-45B3-98D8-9CC822976D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4832" y="556591"/>
            <a:ext cx="8664890" cy="4644025"/>
          </a:xfrm>
        </p:spPr>
      </p:pic>
    </p:spTree>
    <p:extLst>
      <p:ext uri="{BB962C8B-B14F-4D97-AF65-F5344CB8AC3E}">
        <p14:creationId xmlns:p14="http://schemas.microsoft.com/office/powerpoint/2010/main" val="3298357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E8EAB-B0B7-41CB-8AF0-4A9029C2D2AB}"/>
              </a:ext>
            </a:extLst>
          </p:cNvPr>
          <p:cNvSpPr>
            <a:spLocks noGrp="1"/>
          </p:cNvSpPr>
          <p:nvPr>
            <p:ph type="title"/>
          </p:nvPr>
        </p:nvSpPr>
        <p:spPr/>
        <p:txBody>
          <a:bodyPr/>
          <a:lstStyle/>
          <a:p>
            <a:r>
              <a:rPr lang="en-US" dirty="0"/>
              <a:t>Convolutional Neural Network – 1 </a:t>
            </a:r>
          </a:p>
        </p:txBody>
      </p:sp>
      <p:sp>
        <p:nvSpPr>
          <p:cNvPr id="3" name="Content Placeholder 2">
            <a:extLst>
              <a:ext uri="{FF2B5EF4-FFF2-40B4-BE49-F238E27FC236}">
                <a16:creationId xmlns:a16="http://schemas.microsoft.com/office/drawing/2014/main" id="{626AF28A-912E-4C99-AEDE-4901F1986608}"/>
              </a:ext>
            </a:extLst>
          </p:cNvPr>
          <p:cNvSpPr>
            <a:spLocks noGrp="1"/>
          </p:cNvSpPr>
          <p:nvPr>
            <p:ph idx="1"/>
          </p:nvPr>
        </p:nvSpPr>
        <p:spPr>
          <a:xfrm>
            <a:off x="838200" y="1825625"/>
            <a:ext cx="10515600" cy="1236552"/>
          </a:xfrm>
        </p:spPr>
        <p:txBody>
          <a:bodyPr>
            <a:normAutofit/>
          </a:bodyPr>
          <a:lstStyle/>
          <a:p>
            <a:r>
              <a:rPr lang="en-US" dirty="0"/>
              <a:t>Helps us to do task such as image classification</a:t>
            </a:r>
          </a:p>
          <a:p>
            <a:r>
              <a:rPr lang="en-US" dirty="0"/>
              <a:t>Is a deep learning approach that learns from samples</a:t>
            </a:r>
          </a:p>
          <a:p>
            <a:pPr marL="0" indent="0">
              <a:buNone/>
            </a:pPr>
            <a:endParaRPr lang="en-US" dirty="0"/>
          </a:p>
        </p:txBody>
      </p:sp>
      <p:pic>
        <p:nvPicPr>
          <p:cNvPr id="5" name="Picture 4">
            <a:extLst>
              <a:ext uri="{FF2B5EF4-FFF2-40B4-BE49-F238E27FC236}">
                <a16:creationId xmlns:a16="http://schemas.microsoft.com/office/drawing/2014/main" id="{EBFF1B2D-4532-4A13-825E-C059C75634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870" y="2949080"/>
            <a:ext cx="6496957" cy="3543795"/>
          </a:xfrm>
          <a:prstGeom prst="rect">
            <a:avLst/>
          </a:prstGeom>
        </p:spPr>
      </p:pic>
    </p:spTree>
    <p:extLst>
      <p:ext uri="{BB962C8B-B14F-4D97-AF65-F5344CB8AC3E}">
        <p14:creationId xmlns:p14="http://schemas.microsoft.com/office/powerpoint/2010/main" val="4181324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E6613-EF82-4429-AA23-6663DA11EF4C}"/>
              </a:ext>
            </a:extLst>
          </p:cNvPr>
          <p:cNvSpPr>
            <a:spLocks noGrp="1"/>
          </p:cNvSpPr>
          <p:nvPr>
            <p:ph type="title"/>
          </p:nvPr>
        </p:nvSpPr>
        <p:spPr/>
        <p:txBody>
          <a:bodyPr/>
          <a:lstStyle/>
          <a:p>
            <a:r>
              <a:rPr lang="en-US" dirty="0"/>
              <a:t>What is </a:t>
            </a:r>
            <a:r>
              <a:rPr lang="en-US" dirty="0" err="1"/>
              <a:t>Tensorflow</a:t>
            </a:r>
            <a:endParaRPr lang="en-US" dirty="0"/>
          </a:p>
        </p:txBody>
      </p:sp>
      <p:pic>
        <p:nvPicPr>
          <p:cNvPr id="5" name="Content Placeholder 4">
            <a:extLst>
              <a:ext uri="{FF2B5EF4-FFF2-40B4-BE49-F238E27FC236}">
                <a16:creationId xmlns:a16="http://schemas.microsoft.com/office/drawing/2014/main" id="{D87248CA-02EA-4BB4-92A1-E8571411B3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1363" y="1825692"/>
            <a:ext cx="8280633" cy="4066602"/>
          </a:xfrm>
        </p:spPr>
      </p:pic>
    </p:spTree>
    <p:extLst>
      <p:ext uri="{BB962C8B-B14F-4D97-AF65-F5344CB8AC3E}">
        <p14:creationId xmlns:p14="http://schemas.microsoft.com/office/powerpoint/2010/main" val="2381445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182D8-6793-47E8-8FE2-D962A895CC3E}"/>
              </a:ext>
            </a:extLst>
          </p:cNvPr>
          <p:cNvSpPr>
            <a:spLocks noGrp="1"/>
          </p:cNvSpPr>
          <p:nvPr>
            <p:ph type="title"/>
          </p:nvPr>
        </p:nvSpPr>
        <p:spPr/>
        <p:txBody>
          <a:bodyPr/>
          <a:lstStyle/>
          <a:p>
            <a:r>
              <a:rPr lang="en-US" dirty="0"/>
              <a:t>Convolutional Neural Network – 2</a:t>
            </a:r>
          </a:p>
        </p:txBody>
      </p:sp>
      <p:sp>
        <p:nvSpPr>
          <p:cNvPr id="3" name="Content Placeholder 2">
            <a:extLst>
              <a:ext uri="{FF2B5EF4-FFF2-40B4-BE49-F238E27FC236}">
                <a16:creationId xmlns:a16="http://schemas.microsoft.com/office/drawing/2014/main" id="{18260F02-5AF1-44D1-BCF6-A13AB2678B64}"/>
              </a:ext>
            </a:extLst>
          </p:cNvPr>
          <p:cNvSpPr>
            <a:spLocks noGrp="1"/>
          </p:cNvSpPr>
          <p:nvPr>
            <p:ph idx="1"/>
          </p:nvPr>
        </p:nvSpPr>
        <p:spPr/>
        <p:txBody>
          <a:bodyPr/>
          <a:lstStyle/>
          <a:p>
            <a:r>
              <a:rPr lang="en-US" dirty="0"/>
              <a:t>CNNs achieve this type of automatic feature selection and classification through multiple specific layers of sophisticated mathematical operations.</a:t>
            </a:r>
          </a:p>
        </p:txBody>
      </p:sp>
    </p:spTree>
    <p:extLst>
      <p:ext uri="{BB962C8B-B14F-4D97-AF65-F5344CB8AC3E}">
        <p14:creationId xmlns:p14="http://schemas.microsoft.com/office/powerpoint/2010/main" val="1235878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4D46D-98EE-4842-946D-FBFFAEC9B770}"/>
              </a:ext>
            </a:extLst>
          </p:cNvPr>
          <p:cNvSpPr>
            <a:spLocks noGrp="1"/>
          </p:cNvSpPr>
          <p:nvPr>
            <p:ph type="title"/>
          </p:nvPr>
        </p:nvSpPr>
        <p:spPr/>
        <p:txBody>
          <a:bodyPr/>
          <a:lstStyle/>
          <a:p>
            <a:r>
              <a:rPr lang="en-US" dirty="0"/>
              <a:t>Convolutional Neural Network – 2 (applications of CNNs)</a:t>
            </a:r>
          </a:p>
        </p:txBody>
      </p:sp>
      <p:sp>
        <p:nvSpPr>
          <p:cNvPr id="3" name="Content Placeholder 2">
            <a:extLst>
              <a:ext uri="{FF2B5EF4-FFF2-40B4-BE49-F238E27FC236}">
                <a16:creationId xmlns:a16="http://schemas.microsoft.com/office/drawing/2014/main" id="{31FA65C0-207B-46E5-97C2-F39AFACABA7B}"/>
              </a:ext>
            </a:extLst>
          </p:cNvPr>
          <p:cNvSpPr>
            <a:spLocks noGrp="1"/>
          </p:cNvSpPr>
          <p:nvPr>
            <p:ph idx="1"/>
          </p:nvPr>
        </p:nvSpPr>
        <p:spPr/>
        <p:txBody>
          <a:bodyPr/>
          <a:lstStyle/>
          <a:p>
            <a:r>
              <a:rPr lang="en-US" dirty="0"/>
              <a:t>Image Recognition/Classification (skin cancer, Dog or cat?,…)</a:t>
            </a:r>
          </a:p>
          <a:p>
            <a:r>
              <a:rPr lang="en-US" dirty="0"/>
              <a:t>Object Detection (self driving cars, coloring black and white images, creating art images…)</a:t>
            </a:r>
          </a:p>
          <a:p>
            <a:endParaRPr lang="en-US" dirty="0"/>
          </a:p>
        </p:txBody>
      </p:sp>
    </p:spTree>
    <p:extLst>
      <p:ext uri="{BB962C8B-B14F-4D97-AF65-F5344CB8AC3E}">
        <p14:creationId xmlns:p14="http://schemas.microsoft.com/office/powerpoint/2010/main" val="3866661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2DE56-8879-4E4B-ADAC-F46B63BF9B00}"/>
              </a:ext>
            </a:extLst>
          </p:cNvPr>
          <p:cNvSpPr>
            <a:spLocks noGrp="1"/>
          </p:cNvSpPr>
          <p:nvPr>
            <p:ph type="title"/>
          </p:nvPr>
        </p:nvSpPr>
        <p:spPr/>
        <p:txBody>
          <a:bodyPr/>
          <a:lstStyle/>
          <a:p>
            <a:r>
              <a:rPr lang="en-US" dirty="0"/>
              <a:t>Recurrent Neural Network (RNN)</a:t>
            </a:r>
          </a:p>
        </p:txBody>
      </p:sp>
      <p:sp>
        <p:nvSpPr>
          <p:cNvPr id="3" name="Content Placeholder 2">
            <a:extLst>
              <a:ext uri="{FF2B5EF4-FFF2-40B4-BE49-F238E27FC236}">
                <a16:creationId xmlns:a16="http://schemas.microsoft.com/office/drawing/2014/main" id="{1417594F-EDF1-47D6-8FA7-79A952EB6F51}"/>
              </a:ext>
            </a:extLst>
          </p:cNvPr>
          <p:cNvSpPr>
            <a:spLocks noGrp="1"/>
          </p:cNvSpPr>
          <p:nvPr>
            <p:ph idx="1"/>
          </p:nvPr>
        </p:nvSpPr>
        <p:spPr>
          <a:xfrm>
            <a:off x="838200" y="1825625"/>
            <a:ext cx="10515600" cy="4667250"/>
          </a:xfrm>
        </p:spPr>
        <p:txBody>
          <a:bodyPr>
            <a:normAutofit/>
          </a:bodyPr>
          <a:lstStyle/>
          <a:p>
            <a:r>
              <a:rPr lang="en-US" dirty="0"/>
              <a:t>RNN is a type of deep learning approach that tries to solve the problem of modeling sequential data.</a:t>
            </a:r>
          </a:p>
          <a:p>
            <a:r>
              <a:rPr lang="en-US" dirty="0"/>
              <a:t>For example, a stock market price is a sequential type of data because the price of any given stock in tomorrow’s market, to a great extent, depends on its price today. As such, predicting the stock price tomorrow, is something that RNNs can be used for. We simply need to feed the network with the sequential data, it then maintains the context of the data and thus, learns the patterns within the data.</a:t>
            </a:r>
          </a:p>
          <a:p>
            <a:endParaRPr lang="en-US" dirty="0"/>
          </a:p>
        </p:txBody>
      </p:sp>
    </p:spTree>
    <p:extLst>
      <p:ext uri="{BB962C8B-B14F-4D97-AF65-F5344CB8AC3E}">
        <p14:creationId xmlns:p14="http://schemas.microsoft.com/office/powerpoint/2010/main" val="1077019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9BD5BA-3CEF-438B-B71E-398E2FFB2C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6435" y="795595"/>
            <a:ext cx="9515061" cy="5266810"/>
          </a:xfrm>
        </p:spPr>
      </p:pic>
    </p:spTree>
    <p:extLst>
      <p:ext uri="{BB962C8B-B14F-4D97-AF65-F5344CB8AC3E}">
        <p14:creationId xmlns:p14="http://schemas.microsoft.com/office/powerpoint/2010/main" val="3779867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2542F-9F21-4D37-BBD7-AE5E03F96F14}"/>
              </a:ext>
            </a:extLst>
          </p:cNvPr>
          <p:cNvSpPr>
            <a:spLocks noGrp="1"/>
          </p:cNvSpPr>
          <p:nvPr>
            <p:ph type="title"/>
          </p:nvPr>
        </p:nvSpPr>
        <p:spPr/>
        <p:txBody>
          <a:bodyPr/>
          <a:lstStyle/>
          <a:p>
            <a:r>
              <a:rPr lang="en-US" dirty="0"/>
              <a:t>Restricted Boltzmann Machines (RBMs) -1 </a:t>
            </a:r>
          </a:p>
        </p:txBody>
      </p:sp>
      <p:sp>
        <p:nvSpPr>
          <p:cNvPr id="3" name="Content Placeholder 2">
            <a:extLst>
              <a:ext uri="{FF2B5EF4-FFF2-40B4-BE49-F238E27FC236}">
                <a16:creationId xmlns:a16="http://schemas.microsoft.com/office/drawing/2014/main" id="{F3B722AC-8E54-4E7D-8797-7AC379801649}"/>
              </a:ext>
            </a:extLst>
          </p:cNvPr>
          <p:cNvSpPr>
            <a:spLocks noGrp="1"/>
          </p:cNvSpPr>
          <p:nvPr>
            <p:ph idx="1"/>
          </p:nvPr>
        </p:nvSpPr>
        <p:spPr/>
        <p:txBody>
          <a:bodyPr/>
          <a:lstStyle/>
          <a:p>
            <a:r>
              <a:rPr lang="en-US" dirty="0"/>
              <a:t>RBMs are used to find the patterns in data in an unsupervised manner.</a:t>
            </a:r>
          </a:p>
          <a:p>
            <a:r>
              <a:rPr lang="en-US" dirty="0"/>
              <a:t>They are shallow neural nets that learn to reconstruct data by themselves.</a:t>
            </a:r>
          </a:p>
          <a:p>
            <a:r>
              <a:rPr lang="en-US" dirty="0"/>
              <a:t>They are very important models, because they can automatically extract  features from a given input, without the need to label them.</a:t>
            </a:r>
          </a:p>
          <a:p>
            <a:r>
              <a:rPr lang="en-US" dirty="0"/>
              <a:t>They are significant as building blocks of other networks, such as Deep Belief Networks.</a:t>
            </a:r>
          </a:p>
          <a:p>
            <a:endParaRPr lang="en-US" dirty="0"/>
          </a:p>
        </p:txBody>
      </p:sp>
    </p:spTree>
    <p:extLst>
      <p:ext uri="{BB962C8B-B14F-4D97-AF65-F5344CB8AC3E}">
        <p14:creationId xmlns:p14="http://schemas.microsoft.com/office/powerpoint/2010/main" val="2956537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4EF2-5683-45FF-BFA7-F39BF32DD1D4}"/>
              </a:ext>
            </a:extLst>
          </p:cNvPr>
          <p:cNvSpPr>
            <a:spLocks noGrp="1"/>
          </p:cNvSpPr>
          <p:nvPr>
            <p:ph type="title"/>
          </p:nvPr>
        </p:nvSpPr>
        <p:spPr/>
        <p:txBody>
          <a:bodyPr/>
          <a:lstStyle/>
          <a:p>
            <a:r>
              <a:rPr lang="en-US" dirty="0"/>
              <a:t>Restricted Boltzmann Machines (RBMs) -2</a:t>
            </a:r>
          </a:p>
        </p:txBody>
      </p:sp>
      <p:sp>
        <p:nvSpPr>
          <p:cNvPr id="3" name="Content Placeholder 2">
            <a:extLst>
              <a:ext uri="{FF2B5EF4-FFF2-40B4-BE49-F238E27FC236}">
                <a16:creationId xmlns:a16="http://schemas.microsoft.com/office/drawing/2014/main" id="{7D2A3F09-F559-4A09-BC5A-F3D8950EFFB5}"/>
              </a:ext>
            </a:extLst>
          </p:cNvPr>
          <p:cNvSpPr>
            <a:spLocks noGrp="1"/>
          </p:cNvSpPr>
          <p:nvPr>
            <p:ph idx="1"/>
          </p:nvPr>
        </p:nvSpPr>
        <p:spPr/>
        <p:txBody>
          <a:bodyPr/>
          <a:lstStyle/>
          <a:p>
            <a:pPr marL="0" indent="0">
              <a:buNone/>
            </a:pPr>
            <a:r>
              <a:rPr lang="en-US" dirty="0"/>
              <a:t>Essentially, RBMs are useful for unsupervised tasks such as:</a:t>
            </a:r>
          </a:p>
          <a:p>
            <a:r>
              <a:rPr lang="en-US" dirty="0"/>
              <a:t>Feature extraction,  </a:t>
            </a:r>
          </a:p>
          <a:p>
            <a:r>
              <a:rPr lang="en-US" dirty="0"/>
              <a:t>Dimensionality reduction,</a:t>
            </a:r>
          </a:p>
          <a:p>
            <a:r>
              <a:rPr lang="en-US" dirty="0"/>
              <a:t>Pattern recognition, </a:t>
            </a:r>
          </a:p>
          <a:p>
            <a:r>
              <a:rPr lang="en-US" dirty="0"/>
              <a:t>Recommender systems,</a:t>
            </a:r>
          </a:p>
          <a:p>
            <a:r>
              <a:rPr lang="en-US" dirty="0"/>
              <a:t>Handling missing values, </a:t>
            </a:r>
          </a:p>
          <a:p>
            <a:r>
              <a:rPr lang="en-US" dirty="0"/>
              <a:t>And topic modeling.</a:t>
            </a:r>
          </a:p>
          <a:p>
            <a:endParaRPr lang="en-US" dirty="0"/>
          </a:p>
        </p:txBody>
      </p:sp>
    </p:spTree>
    <p:extLst>
      <p:ext uri="{BB962C8B-B14F-4D97-AF65-F5344CB8AC3E}">
        <p14:creationId xmlns:p14="http://schemas.microsoft.com/office/powerpoint/2010/main" val="16568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A639A-7F95-472D-BE88-F1612AD94C3D}"/>
              </a:ext>
            </a:extLst>
          </p:cNvPr>
          <p:cNvSpPr>
            <a:spLocks noGrp="1"/>
          </p:cNvSpPr>
          <p:nvPr>
            <p:ph type="title"/>
          </p:nvPr>
        </p:nvSpPr>
        <p:spPr/>
        <p:txBody>
          <a:bodyPr/>
          <a:lstStyle/>
          <a:p>
            <a:r>
              <a:rPr lang="en-US" dirty="0"/>
              <a:t>Deep Belief Network (DBN)</a:t>
            </a:r>
          </a:p>
        </p:txBody>
      </p:sp>
      <p:sp>
        <p:nvSpPr>
          <p:cNvPr id="3" name="Content Placeholder 2">
            <a:extLst>
              <a:ext uri="{FF2B5EF4-FFF2-40B4-BE49-F238E27FC236}">
                <a16:creationId xmlns:a16="http://schemas.microsoft.com/office/drawing/2014/main" id="{37542095-02BA-4FF5-8C0B-ECD569345739}"/>
              </a:ext>
            </a:extLst>
          </p:cNvPr>
          <p:cNvSpPr>
            <a:spLocks noGrp="1"/>
          </p:cNvSpPr>
          <p:nvPr>
            <p:ph idx="1"/>
          </p:nvPr>
        </p:nvSpPr>
        <p:spPr/>
        <p:txBody>
          <a:bodyPr/>
          <a:lstStyle/>
          <a:p>
            <a:r>
              <a:rPr lang="en-US" dirty="0"/>
              <a:t>DBN is a network that was invented to solve an old problem in traditional artificial neural network. Which problem?</a:t>
            </a:r>
          </a:p>
          <a:p>
            <a:pPr marL="0" indent="0">
              <a:buNone/>
            </a:pPr>
            <a:r>
              <a:rPr lang="en-US" dirty="0"/>
              <a:t>  The back-propagation problem, that can often cause “local minima” or    “ vanishing gradients” issues in the learning process.</a:t>
            </a:r>
          </a:p>
          <a:p>
            <a:pPr marL="0" indent="0">
              <a:buNone/>
            </a:pPr>
            <a:r>
              <a:rPr lang="en-US" dirty="0"/>
              <a:t> A DBN is Built to solve this by the stacking of multiple RBMs.</a:t>
            </a:r>
          </a:p>
          <a:p>
            <a:pPr marL="0" indent="0">
              <a:buNone/>
            </a:pPr>
            <a:r>
              <a:rPr lang="en-US" dirty="0"/>
              <a:t> </a:t>
            </a:r>
          </a:p>
        </p:txBody>
      </p:sp>
    </p:spTree>
    <p:extLst>
      <p:ext uri="{BB962C8B-B14F-4D97-AF65-F5344CB8AC3E}">
        <p14:creationId xmlns:p14="http://schemas.microsoft.com/office/powerpoint/2010/main" val="3655947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8E82-F0ED-4647-9F8D-BB72CFCB1889}"/>
              </a:ext>
            </a:extLst>
          </p:cNvPr>
          <p:cNvSpPr>
            <a:spLocks noGrp="1"/>
          </p:cNvSpPr>
          <p:nvPr>
            <p:ph type="title"/>
          </p:nvPr>
        </p:nvSpPr>
        <p:spPr/>
        <p:txBody>
          <a:bodyPr/>
          <a:lstStyle/>
          <a:p>
            <a:r>
              <a:rPr lang="en-US" dirty="0"/>
              <a:t>Deep Belief Network (DBN)- Applications</a:t>
            </a:r>
          </a:p>
        </p:txBody>
      </p:sp>
      <p:sp>
        <p:nvSpPr>
          <p:cNvPr id="3" name="Content Placeholder 2">
            <a:extLst>
              <a:ext uri="{FF2B5EF4-FFF2-40B4-BE49-F238E27FC236}">
                <a16:creationId xmlns:a16="http://schemas.microsoft.com/office/drawing/2014/main" id="{7B1442CD-FD3D-467D-ACC0-1958952C635C}"/>
              </a:ext>
            </a:extLst>
          </p:cNvPr>
          <p:cNvSpPr>
            <a:spLocks noGrp="1"/>
          </p:cNvSpPr>
          <p:nvPr>
            <p:ph idx="1"/>
          </p:nvPr>
        </p:nvSpPr>
        <p:spPr/>
        <p:txBody>
          <a:bodyPr/>
          <a:lstStyle/>
          <a:p>
            <a:r>
              <a:rPr lang="en-US" dirty="0"/>
              <a:t>Image recognition</a:t>
            </a:r>
          </a:p>
          <a:p>
            <a:r>
              <a:rPr lang="en-US" dirty="0"/>
              <a:t>We don’t need a big set of labeled data to train a Deep Belief Network, a small set is fine because feature extraction is unsupervised by a stack of RBMs.</a:t>
            </a:r>
          </a:p>
        </p:txBody>
      </p:sp>
    </p:spTree>
    <p:extLst>
      <p:ext uri="{BB962C8B-B14F-4D97-AF65-F5344CB8AC3E}">
        <p14:creationId xmlns:p14="http://schemas.microsoft.com/office/powerpoint/2010/main" val="1097462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8483-A3B4-40DA-97E2-3A21FCF27AFD}"/>
              </a:ext>
            </a:extLst>
          </p:cNvPr>
          <p:cNvSpPr>
            <a:spLocks noGrp="1"/>
          </p:cNvSpPr>
          <p:nvPr>
            <p:ph type="title"/>
          </p:nvPr>
        </p:nvSpPr>
        <p:spPr/>
        <p:txBody>
          <a:bodyPr/>
          <a:lstStyle/>
          <a:p>
            <a:r>
              <a:rPr lang="en-US" dirty="0"/>
              <a:t>Autoencoder</a:t>
            </a:r>
          </a:p>
        </p:txBody>
      </p:sp>
      <p:sp>
        <p:nvSpPr>
          <p:cNvPr id="3" name="Content Placeholder 2">
            <a:extLst>
              <a:ext uri="{FF2B5EF4-FFF2-40B4-BE49-F238E27FC236}">
                <a16:creationId xmlns:a16="http://schemas.microsoft.com/office/drawing/2014/main" id="{C3A2D57E-BAC6-4880-AF87-5F267E587EB9}"/>
              </a:ext>
            </a:extLst>
          </p:cNvPr>
          <p:cNvSpPr>
            <a:spLocks noGrp="1"/>
          </p:cNvSpPr>
          <p:nvPr>
            <p:ph idx="1"/>
          </p:nvPr>
        </p:nvSpPr>
        <p:spPr/>
        <p:txBody>
          <a:bodyPr/>
          <a:lstStyle/>
          <a:p>
            <a:r>
              <a:rPr lang="en-US" dirty="0"/>
              <a:t>Were invented to address the issue of extracting desirable.</a:t>
            </a:r>
          </a:p>
          <a:p>
            <a:r>
              <a:rPr lang="en-US" dirty="0"/>
              <a:t>Autoencoders try to recreate a given input, but do so with a slightly different network architecture and learning method. </a:t>
            </a:r>
          </a:p>
          <a:p>
            <a:r>
              <a:rPr lang="en-US" dirty="0"/>
              <a:t>Autoencoders take a set of unlabeled inputs, encodes them into short codes, and then uses those to reconstruct the original image, while extracting the most valuable information from the data.</a:t>
            </a:r>
          </a:p>
          <a:p>
            <a:endParaRPr lang="en-US" dirty="0"/>
          </a:p>
        </p:txBody>
      </p:sp>
    </p:spTree>
    <p:extLst>
      <p:ext uri="{BB962C8B-B14F-4D97-AF65-F5344CB8AC3E}">
        <p14:creationId xmlns:p14="http://schemas.microsoft.com/office/powerpoint/2010/main" val="2714487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13E8E35-537B-4765-B3B7-AC2F0C233F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5559" y="903768"/>
            <a:ext cx="8703432" cy="4259126"/>
          </a:xfrm>
        </p:spPr>
      </p:pic>
    </p:spTree>
    <p:extLst>
      <p:ext uri="{BB962C8B-B14F-4D97-AF65-F5344CB8AC3E}">
        <p14:creationId xmlns:p14="http://schemas.microsoft.com/office/powerpoint/2010/main" val="569738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F114A3-6ABE-4E9A-BE46-F6D3C0A6E2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823" y="543340"/>
            <a:ext cx="8552012" cy="3814092"/>
          </a:xfrm>
        </p:spPr>
      </p:pic>
    </p:spTree>
    <p:extLst>
      <p:ext uri="{BB962C8B-B14F-4D97-AF65-F5344CB8AC3E}">
        <p14:creationId xmlns:p14="http://schemas.microsoft.com/office/powerpoint/2010/main" val="2804910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E084490-17BE-477A-A74C-CDBCCE9CA9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8268" y="542262"/>
            <a:ext cx="8461772" cy="5120180"/>
          </a:xfrm>
        </p:spPr>
      </p:pic>
    </p:spTree>
    <p:extLst>
      <p:ext uri="{BB962C8B-B14F-4D97-AF65-F5344CB8AC3E}">
        <p14:creationId xmlns:p14="http://schemas.microsoft.com/office/powerpoint/2010/main" val="1938609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DED3606-F9F4-4799-A36E-F165FBA368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734422"/>
            <a:ext cx="10515600" cy="2578432"/>
          </a:xfrm>
        </p:spPr>
      </p:pic>
      <p:pic>
        <p:nvPicPr>
          <p:cNvPr id="7" name="Picture 6">
            <a:extLst>
              <a:ext uri="{FF2B5EF4-FFF2-40B4-BE49-F238E27FC236}">
                <a16:creationId xmlns:a16="http://schemas.microsoft.com/office/drawing/2014/main" id="{D1E93ACA-0635-42B4-81DE-88AC23030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01" y="3706699"/>
            <a:ext cx="10160257" cy="2676899"/>
          </a:xfrm>
          <a:prstGeom prst="rect">
            <a:avLst/>
          </a:prstGeom>
        </p:spPr>
      </p:pic>
    </p:spTree>
    <p:extLst>
      <p:ext uri="{BB962C8B-B14F-4D97-AF65-F5344CB8AC3E}">
        <p14:creationId xmlns:p14="http://schemas.microsoft.com/office/powerpoint/2010/main" val="1176775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5CC96-F43C-4AA9-97F8-1735345A88B1}"/>
              </a:ext>
            </a:extLst>
          </p:cNvPr>
          <p:cNvSpPr>
            <a:spLocks noGrp="1"/>
          </p:cNvSpPr>
          <p:nvPr>
            <p:ph type="title"/>
          </p:nvPr>
        </p:nvSpPr>
        <p:spPr/>
        <p:txBody>
          <a:bodyPr/>
          <a:lstStyle/>
          <a:p>
            <a:r>
              <a:rPr lang="en-US" dirty="0"/>
              <a:t>Convolutional Neural Network</a:t>
            </a:r>
          </a:p>
        </p:txBody>
      </p:sp>
      <p:pic>
        <p:nvPicPr>
          <p:cNvPr id="5" name="Content Placeholder 4">
            <a:extLst>
              <a:ext uri="{FF2B5EF4-FFF2-40B4-BE49-F238E27FC236}">
                <a16:creationId xmlns:a16="http://schemas.microsoft.com/office/drawing/2014/main" id="{354923E0-0C15-4B8E-8BF7-D3D94CB3AD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6004"/>
            <a:ext cx="7201555" cy="4272483"/>
          </a:xfrm>
        </p:spPr>
      </p:pic>
    </p:spTree>
    <p:extLst>
      <p:ext uri="{BB962C8B-B14F-4D97-AF65-F5344CB8AC3E}">
        <p14:creationId xmlns:p14="http://schemas.microsoft.com/office/powerpoint/2010/main" val="3471868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FC76A5E-A5CB-4003-859A-3B3105C6A7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469" y="563525"/>
            <a:ext cx="8792134" cy="5025931"/>
          </a:xfrm>
        </p:spPr>
      </p:pic>
    </p:spTree>
    <p:extLst>
      <p:ext uri="{BB962C8B-B14F-4D97-AF65-F5344CB8AC3E}">
        <p14:creationId xmlns:p14="http://schemas.microsoft.com/office/powerpoint/2010/main" val="2256567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7F526-3FB1-4E76-B88E-8CC56CCBE2F5}"/>
              </a:ext>
            </a:extLst>
          </p:cNvPr>
          <p:cNvSpPr>
            <a:spLocks noGrp="1"/>
          </p:cNvSpPr>
          <p:nvPr>
            <p:ph type="title"/>
          </p:nvPr>
        </p:nvSpPr>
        <p:spPr/>
        <p:txBody>
          <a:bodyPr/>
          <a:lstStyle/>
          <a:p>
            <a:r>
              <a:rPr lang="en-US" dirty="0"/>
              <a:t>CNNs for Classification</a:t>
            </a:r>
          </a:p>
        </p:txBody>
      </p:sp>
      <p:sp>
        <p:nvSpPr>
          <p:cNvPr id="3" name="Content Placeholder 2">
            <a:extLst>
              <a:ext uri="{FF2B5EF4-FFF2-40B4-BE49-F238E27FC236}">
                <a16:creationId xmlns:a16="http://schemas.microsoft.com/office/drawing/2014/main" id="{0E394598-F98E-4547-AF11-5AB719A51C93}"/>
              </a:ext>
            </a:extLst>
          </p:cNvPr>
          <p:cNvSpPr>
            <a:spLocks noGrp="1"/>
          </p:cNvSpPr>
          <p:nvPr>
            <p:ph idx="1"/>
          </p:nvPr>
        </p:nvSpPr>
        <p:spPr/>
        <p:txBody>
          <a:bodyPr/>
          <a:lstStyle/>
          <a:p>
            <a:pPr marL="0" indent="0">
              <a:buNone/>
            </a:pPr>
            <a:r>
              <a:rPr lang="en-US" dirty="0"/>
              <a:t>One of the important steps in the modeling for classification with </a:t>
            </a:r>
            <a:r>
              <a:rPr lang="en-US" b="1" dirty="0"/>
              <a:t>Shallow Neural Networks</a:t>
            </a:r>
            <a:r>
              <a:rPr lang="en-US" dirty="0"/>
              <a:t>, is the feature extraction step.</a:t>
            </a:r>
          </a:p>
          <a:p>
            <a:r>
              <a:rPr lang="en-US" dirty="0"/>
              <a:t>These chosen features could simply be the color, object edges, pixel location, or countless other features that could be extracted from the images.</a:t>
            </a:r>
          </a:p>
          <a:p>
            <a:r>
              <a:rPr lang="en-US" dirty="0">
                <a:solidFill>
                  <a:srgbClr val="FF0000"/>
                </a:solidFill>
              </a:rPr>
              <a:t>The process of selecting the best features is hard</a:t>
            </a:r>
          </a:p>
          <a:p>
            <a:r>
              <a:rPr lang="en-US" dirty="0">
                <a:solidFill>
                  <a:srgbClr val="FF0000"/>
                </a:solidFill>
              </a:rPr>
              <a:t>Extending the features to other types of images is not possible</a:t>
            </a:r>
          </a:p>
          <a:p>
            <a:pPr marL="0" indent="0">
              <a:buNone/>
            </a:pPr>
            <a:endParaRPr lang="en-US" dirty="0"/>
          </a:p>
        </p:txBody>
      </p:sp>
    </p:spTree>
    <p:extLst>
      <p:ext uri="{BB962C8B-B14F-4D97-AF65-F5344CB8AC3E}">
        <p14:creationId xmlns:p14="http://schemas.microsoft.com/office/powerpoint/2010/main" val="1595087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ECA0E8-19A9-442B-85D3-9FF0CA317FF2}"/>
              </a:ext>
            </a:extLst>
          </p:cNvPr>
          <p:cNvSpPr>
            <a:spLocks noGrp="1"/>
          </p:cNvSpPr>
          <p:nvPr>
            <p:ph idx="1"/>
          </p:nvPr>
        </p:nvSpPr>
        <p:spPr>
          <a:xfrm>
            <a:off x="668079" y="783634"/>
            <a:ext cx="10515600" cy="4351338"/>
          </a:xfrm>
        </p:spPr>
        <p:txBody>
          <a:bodyPr/>
          <a:lstStyle/>
          <a:p>
            <a:pPr marL="0" indent="0">
              <a:buNone/>
            </a:pPr>
            <a:r>
              <a:rPr lang="en-US" dirty="0"/>
              <a:t>Convolutional neural networks (or CNNs) try to solve this problem by using more hidden layers, and also with more specific layers. So, when using CNN, instead of you choosing image features, to classify dogs vs. cats, for instance, CNNs can automatically find those features and classify the images .</a:t>
            </a:r>
          </a:p>
          <a:p>
            <a:endParaRPr lang="en-US" dirty="0"/>
          </a:p>
        </p:txBody>
      </p:sp>
    </p:spTree>
    <p:extLst>
      <p:ext uri="{BB962C8B-B14F-4D97-AF65-F5344CB8AC3E}">
        <p14:creationId xmlns:p14="http://schemas.microsoft.com/office/powerpoint/2010/main" val="2328741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2F07C-233A-4031-978E-85F7966AAB47}"/>
              </a:ext>
            </a:extLst>
          </p:cNvPr>
          <p:cNvSpPr>
            <a:spLocks noGrp="1"/>
          </p:cNvSpPr>
          <p:nvPr>
            <p:ph type="title"/>
          </p:nvPr>
        </p:nvSpPr>
        <p:spPr/>
        <p:txBody>
          <a:bodyPr/>
          <a:lstStyle/>
          <a:p>
            <a:r>
              <a:rPr lang="en-US" dirty="0"/>
              <a:t>Build a digit recognition system using CNN</a:t>
            </a:r>
          </a:p>
        </p:txBody>
      </p:sp>
      <p:pic>
        <p:nvPicPr>
          <p:cNvPr id="5" name="Content Placeholder 4">
            <a:extLst>
              <a:ext uri="{FF2B5EF4-FFF2-40B4-BE49-F238E27FC236}">
                <a16:creationId xmlns:a16="http://schemas.microsoft.com/office/drawing/2014/main" id="{16FD870D-DDBD-4B44-81E7-7199EA3FBE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7874" y="2883733"/>
            <a:ext cx="5334744" cy="2086266"/>
          </a:xfrm>
        </p:spPr>
      </p:pic>
    </p:spTree>
    <p:extLst>
      <p:ext uri="{BB962C8B-B14F-4D97-AF65-F5344CB8AC3E}">
        <p14:creationId xmlns:p14="http://schemas.microsoft.com/office/powerpoint/2010/main" val="2128293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4A097-5BAF-4E69-9FA1-B7129AC2D99F}"/>
              </a:ext>
            </a:extLst>
          </p:cNvPr>
          <p:cNvSpPr>
            <a:spLocks noGrp="1"/>
          </p:cNvSpPr>
          <p:nvPr>
            <p:ph type="title"/>
          </p:nvPr>
        </p:nvSpPr>
        <p:spPr/>
        <p:txBody>
          <a:bodyPr/>
          <a:lstStyle/>
          <a:p>
            <a:r>
              <a:rPr lang="en-US" dirty="0"/>
              <a:t>Training and Inference</a:t>
            </a:r>
          </a:p>
        </p:txBody>
      </p:sp>
      <p:pic>
        <p:nvPicPr>
          <p:cNvPr id="5" name="Content Placeholder 4">
            <a:extLst>
              <a:ext uri="{FF2B5EF4-FFF2-40B4-BE49-F238E27FC236}">
                <a16:creationId xmlns:a16="http://schemas.microsoft.com/office/drawing/2014/main" id="{7AE82045-9037-45A1-9728-04F48DC52B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09227"/>
            <a:ext cx="7837967" cy="3039545"/>
          </a:xfrm>
        </p:spPr>
      </p:pic>
      <p:sp>
        <p:nvSpPr>
          <p:cNvPr id="6" name="TextBox 5">
            <a:extLst>
              <a:ext uri="{FF2B5EF4-FFF2-40B4-BE49-F238E27FC236}">
                <a16:creationId xmlns:a16="http://schemas.microsoft.com/office/drawing/2014/main" id="{7B9BD712-F757-4916-829C-4A16713BF3AB}"/>
              </a:ext>
            </a:extLst>
          </p:cNvPr>
          <p:cNvSpPr txBox="1"/>
          <p:nvPr/>
        </p:nvSpPr>
        <p:spPr>
          <a:xfrm>
            <a:off x="9144000" y="1690688"/>
            <a:ext cx="2209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Pre-processing: convert the images to a readable and proper format for the network</a:t>
            </a:r>
          </a:p>
        </p:txBody>
      </p:sp>
    </p:spTree>
    <p:extLst>
      <p:ext uri="{BB962C8B-B14F-4D97-AF65-F5344CB8AC3E}">
        <p14:creationId xmlns:p14="http://schemas.microsoft.com/office/powerpoint/2010/main" val="35491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6082-A9F8-4582-A3BC-A76B1123DFC4}"/>
              </a:ext>
            </a:extLst>
          </p:cNvPr>
          <p:cNvSpPr>
            <a:spLocks noGrp="1"/>
          </p:cNvSpPr>
          <p:nvPr>
            <p:ph type="title"/>
          </p:nvPr>
        </p:nvSpPr>
        <p:spPr/>
        <p:txBody>
          <a:bodyPr/>
          <a:lstStyle/>
          <a:p>
            <a:r>
              <a:rPr lang="en-US" dirty="0"/>
              <a:t>Deep Neural Network</a:t>
            </a:r>
          </a:p>
        </p:txBody>
      </p:sp>
      <p:sp>
        <p:nvSpPr>
          <p:cNvPr id="3" name="Content Placeholder 2">
            <a:extLst>
              <a:ext uri="{FF2B5EF4-FFF2-40B4-BE49-F238E27FC236}">
                <a16:creationId xmlns:a16="http://schemas.microsoft.com/office/drawing/2014/main" id="{A3608D1C-2BBD-468C-B50C-BDBEA4BAB310}"/>
              </a:ext>
            </a:extLst>
          </p:cNvPr>
          <p:cNvSpPr>
            <a:spLocks noGrp="1"/>
          </p:cNvSpPr>
          <p:nvPr>
            <p:ph idx="1"/>
          </p:nvPr>
        </p:nvSpPr>
        <p:spPr>
          <a:xfrm>
            <a:off x="838200" y="1825625"/>
            <a:ext cx="10515600" cy="2352970"/>
          </a:xfrm>
        </p:spPr>
        <p:txBody>
          <a:bodyPr>
            <a:normAutofit fontScale="92500" lnSpcReduction="10000"/>
          </a:bodyPr>
          <a:lstStyle/>
          <a:p>
            <a:r>
              <a:rPr lang="en-US" dirty="0"/>
              <a:t>A deep neural network has multiple convolutional layers, pooling layers, as well as fully connected layers.</a:t>
            </a:r>
          </a:p>
          <a:p>
            <a:r>
              <a:rPr lang="en-US" dirty="0"/>
              <a:t>The convolutional layer applies a convolution operation to the input, and passes the result to the next layer. </a:t>
            </a:r>
          </a:p>
          <a:p>
            <a:r>
              <a:rPr lang="en-US" dirty="0"/>
              <a:t>The pooling layer combines the outputs of a cluster of neurons in the previous layer into a single neuron in the next layer.</a:t>
            </a:r>
          </a:p>
        </p:txBody>
      </p:sp>
      <p:pic>
        <p:nvPicPr>
          <p:cNvPr id="5" name="Picture 4">
            <a:extLst>
              <a:ext uri="{FF2B5EF4-FFF2-40B4-BE49-F238E27FC236}">
                <a16:creationId xmlns:a16="http://schemas.microsoft.com/office/drawing/2014/main" id="{4118B14F-B2B0-4833-9292-40BF67D72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5632" y="4072270"/>
            <a:ext cx="5880731" cy="2537563"/>
          </a:xfrm>
          <a:prstGeom prst="rect">
            <a:avLst/>
          </a:prstGeom>
        </p:spPr>
      </p:pic>
    </p:spTree>
    <p:extLst>
      <p:ext uri="{BB962C8B-B14F-4D97-AF65-F5344CB8AC3E}">
        <p14:creationId xmlns:p14="http://schemas.microsoft.com/office/powerpoint/2010/main" val="37385585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881AC-4A52-4A93-BD90-CA9876570D40}"/>
              </a:ext>
            </a:extLst>
          </p:cNvPr>
          <p:cNvSpPr>
            <a:spLocks noGrp="1"/>
          </p:cNvSpPr>
          <p:nvPr>
            <p:ph type="title"/>
          </p:nvPr>
        </p:nvSpPr>
        <p:spPr/>
        <p:txBody>
          <a:bodyPr/>
          <a:lstStyle/>
          <a:p>
            <a:r>
              <a:rPr lang="en-US" dirty="0"/>
              <a:t>Understanding convolution -  1</a:t>
            </a:r>
          </a:p>
        </p:txBody>
      </p:sp>
      <p:sp>
        <p:nvSpPr>
          <p:cNvPr id="3" name="Content Placeholder 2">
            <a:extLst>
              <a:ext uri="{FF2B5EF4-FFF2-40B4-BE49-F238E27FC236}">
                <a16:creationId xmlns:a16="http://schemas.microsoft.com/office/drawing/2014/main" id="{FA0FF739-A918-4252-9455-FA7171B897F5}"/>
              </a:ext>
            </a:extLst>
          </p:cNvPr>
          <p:cNvSpPr>
            <a:spLocks noGrp="1"/>
          </p:cNvSpPr>
          <p:nvPr>
            <p:ph idx="1"/>
          </p:nvPr>
        </p:nvSpPr>
        <p:spPr/>
        <p:txBody>
          <a:bodyPr/>
          <a:lstStyle/>
          <a:p>
            <a:r>
              <a:rPr lang="en-US" dirty="0"/>
              <a:t>The main purpose of the Convolutional layer is to detect different patterns or features from an input image, for example, its edges.</a:t>
            </a:r>
          </a:p>
          <a:p>
            <a:r>
              <a:rPr lang="en-US" dirty="0"/>
              <a:t>what really happens mathematically when we apply a filter or kernel on an image? This brings us to the Convolution process. </a:t>
            </a:r>
          </a:p>
          <a:p>
            <a:r>
              <a:rPr lang="en-US" dirty="0"/>
              <a:t>Convolution is a function that can detect edges, orientations, and small patterns in an image.</a:t>
            </a:r>
          </a:p>
          <a:p>
            <a:r>
              <a:rPr lang="en-US" dirty="0"/>
              <a:t>The convolution operation can be seen as a mathematical function.</a:t>
            </a:r>
          </a:p>
          <a:p>
            <a:endParaRPr lang="en-US" dirty="0"/>
          </a:p>
          <a:p>
            <a:endParaRPr lang="en-US" dirty="0"/>
          </a:p>
        </p:txBody>
      </p:sp>
    </p:spTree>
    <p:extLst>
      <p:ext uri="{BB962C8B-B14F-4D97-AF65-F5344CB8AC3E}">
        <p14:creationId xmlns:p14="http://schemas.microsoft.com/office/powerpoint/2010/main" val="1290862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EE89A45-69A1-489E-96CE-17C89603B1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1281" y="398478"/>
            <a:ext cx="8048911" cy="4212866"/>
          </a:xfrm>
        </p:spPr>
      </p:pic>
      <p:sp>
        <p:nvSpPr>
          <p:cNvPr id="2" name="TextBox 1">
            <a:extLst>
              <a:ext uri="{FF2B5EF4-FFF2-40B4-BE49-F238E27FC236}">
                <a16:creationId xmlns:a16="http://schemas.microsoft.com/office/drawing/2014/main" id="{55CC20F4-E478-4DCE-8CA4-86791163FAB5}"/>
              </a:ext>
            </a:extLst>
          </p:cNvPr>
          <p:cNvSpPr txBox="1"/>
          <p:nvPr/>
        </p:nvSpPr>
        <p:spPr>
          <a:xfrm>
            <a:off x="776762" y="3947510"/>
            <a:ext cx="8048911" cy="369332"/>
          </a:xfrm>
          <a:prstGeom prst="rect">
            <a:avLst/>
          </a:prstGeom>
          <a:noFill/>
        </p:spPr>
        <p:txBody>
          <a:bodyPr wrap="square" rtlCol="0">
            <a:spAutoFit/>
          </a:bodyPr>
          <a:lstStyle/>
          <a:p>
            <a:r>
              <a:rPr lang="en-US" dirty="0"/>
              <a:t>A Data Flow Graph is a representation of data dependencies between operations.</a:t>
            </a:r>
          </a:p>
        </p:txBody>
      </p:sp>
    </p:spTree>
    <p:extLst>
      <p:ext uri="{BB962C8B-B14F-4D97-AF65-F5344CB8AC3E}">
        <p14:creationId xmlns:p14="http://schemas.microsoft.com/office/powerpoint/2010/main" val="13594125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2980-59C6-4A2C-A71F-79D3CEBB12D5}"/>
              </a:ext>
            </a:extLst>
          </p:cNvPr>
          <p:cNvSpPr>
            <a:spLocks noGrp="1"/>
          </p:cNvSpPr>
          <p:nvPr>
            <p:ph type="title"/>
          </p:nvPr>
        </p:nvSpPr>
        <p:spPr/>
        <p:txBody>
          <a:bodyPr/>
          <a:lstStyle/>
          <a:p>
            <a:r>
              <a:rPr lang="en-US" dirty="0"/>
              <a:t>Understanding convolution -  2</a:t>
            </a:r>
          </a:p>
        </p:txBody>
      </p:sp>
      <p:sp>
        <p:nvSpPr>
          <p:cNvPr id="3" name="Content Placeholder 2">
            <a:extLst>
              <a:ext uri="{FF2B5EF4-FFF2-40B4-BE49-F238E27FC236}">
                <a16:creationId xmlns:a16="http://schemas.microsoft.com/office/drawing/2014/main" id="{22B5C4AA-9909-42B7-A9A6-14D1469DD9B3}"/>
              </a:ext>
            </a:extLst>
          </p:cNvPr>
          <p:cNvSpPr>
            <a:spLocks noGrp="1"/>
          </p:cNvSpPr>
          <p:nvPr>
            <p:ph idx="1"/>
          </p:nvPr>
        </p:nvSpPr>
        <p:spPr>
          <a:xfrm>
            <a:off x="838200" y="1825625"/>
            <a:ext cx="10515600" cy="768719"/>
          </a:xfrm>
        </p:spPr>
        <p:txBody>
          <a:bodyPr/>
          <a:lstStyle/>
          <a:p>
            <a:pPr marL="0" indent="0">
              <a:buNone/>
            </a:pPr>
            <a:r>
              <a:rPr lang="en-US" dirty="0"/>
              <a:t>The Convolution Function is a simple matrix multiplication</a:t>
            </a:r>
          </a:p>
          <a:p>
            <a:endParaRPr lang="en-US" dirty="0"/>
          </a:p>
        </p:txBody>
      </p:sp>
      <p:pic>
        <p:nvPicPr>
          <p:cNvPr id="5" name="Picture 4">
            <a:extLst>
              <a:ext uri="{FF2B5EF4-FFF2-40B4-BE49-F238E27FC236}">
                <a16:creationId xmlns:a16="http://schemas.microsoft.com/office/drawing/2014/main" id="{FDB3DBDE-4355-40AB-90E2-62D1055924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859" y="2345635"/>
            <a:ext cx="7209183" cy="4147240"/>
          </a:xfrm>
          <a:prstGeom prst="rect">
            <a:avLst/>
          </a:prstGeom>
        </p:spPr>
      </p:pic>
    </p:spTree>
    <p:extLst>
      <p:ext uri="{BB962C8B-B14F-4D97-AF65-F5344CB8AC3E}">
        <p14:creationId xmlns:p14="http://schemas.microsoft.com/office/powerpoint/2010/main" val="742609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BFC3A-C36E-4B28-8E4A-7CD356CF1B24}"/>
              </a:ext>
            </a:extLst>
          </p:cNvPr>
          <p:cNvSpPr>
            <a:spLocks noGrp="1"/>
          </p:cNvSpPr>
          <p:nvPr>
            <p:ph type="title"/>
          </p:nvPr>
        </p:nvSpPr>
        <p:spPr/>
        <p:txBody>
          <a:bodyPr/>
          <a:lstStyle/>
          <a:p>
            <a:r>
              <a:rPr lang="en-US" dirty="0"/>
              <a:t>Understanding convolution -  3</a:t>
            </a:r>
          </a:p>
        </p:txBody>
      </p:sp>
      <p:sp>
        <p:nvSpPr>
          <p:cNvPr id="3" name="Content Placeholder 2">
            <a:extLst>
              <a:ext uri="{FF2B5EF4-FFF2-40B4-BE49-F238E27FC236}">
                <a16:creationId xmlns:a16="http://schemas.microsoft.com/office/drawing/2014/main" id="{647DE572-A61B-4EAC-AFEC-6C9CD7A2DE04}"/>
              </a:ext>
            </a:extLst>
          </p:cNvPr>
          <p:cNvSpPr>
            <a:spLocks noGrp="1"/>
          </p:cNvSpPr>
          <p:nvPr>
            <p:ph idx="1"/>
          </p:nvPr>
        </p:nvSpPr>
        <p:spPr>
          <a:xfrm>
            <a:off x="838200" y="1457478"/>
            <a:ext cx="11144693" cy="2646689"/>
          </a:xfrm>
        </p:spPr>
        <p:txBody>
          <a:bodyPr>
            <a:normAutofit fontScale="55000" lnSpcReduction="20000"/>
          </a:bodyPr>
          <a:lstStyle/>
          <a:p>
            <a:pPr marL="0" indent="0">
              <a:buNone/>
            </a:pPr>
            <a:r>
              <a:rPr lang="en-US" dirty="0"/>
              <a:t>Now, let’s consider a hand-written digit that we want to recognize.</a:t>
            </a:r>
          </a:p>
          <a:p>
            <a:pPr marL="0" indent="0">
              <a:buNone/>
            </a:pPr>
            <a:endParaRPr lang="en-US" dirty="0"/>
          </a:p>
          <a:p>
            <a:r>
              <a:rPr lang="en-US" dirty="0"/>
              <a:t>We can apply a kernel to it. It is, in fact, the sum of "element-wise multiplication"</a:t>
            </a:r>
          </a:p>
          <a:p>
            <a:r>
              <a:rPr lang="en-US" dirty="0"/>
              <a:t>of the kernel matrix and the image matrix, as shown on the previous slide.</a:t>
            </a:r>
          </a:p>
          <a:p>
            <a:r>
              <a:rPr lang="en-US" dirty="0"/>
              <a:t>So, we can show the result as convolving a kernel on the image.</a:t>
            </a:r>
          </a:p>
          <a:p>
            <a:r>
              <a:rPr lang="en-US" dirty="0"/>
              <a:t>Applying multiple kernels on one image will result in multiple convolved images.</a:t>
            </a:r>
          </a:p>
          <a:p>
            <a:r>
              <a:rPr lang="en-US" dirty="0"/>
              <a:t>Now you can understand that leveraging different kernels allows us to find different patterns in an image, such as edges, curves, and so on.</a:t>
            </a:r>
          </a:p>
          <a:p>
            <a:r>
              <a:rPr lang="en-US" dirty="0"/>
              <a:t>The output of the convolution process is called a 'feature map'.</a:t>
            </a:r>
          </a:p>
          <a:p>
            <a:endParaRPr lang="en-US" dirty="0"/>
          </a:p>
        </p:txBody>
      </p:sp>
      <p:pic>
        <p:nvPicPr>
          <p:cNvPr id="5" name="Picture 4">
            <a:extLst>
              <a:ext uri="{FF2B5EF4-FFF2-40B4-BE49-F238E27FC236}">
                <a16:creationId xmlns:a16="http://schemas.microsoft.com/office/drawing/2014/main" id="{31CF0885-E56D-4079-9A85-DC8CA841901F}"/>
              </a:ext>
            </a:extLst>
          </p:cNvPr>
          <p:cNvPicPr>
            <a:picLocks noChangeAspect="1"/>
          </p:cNvPicPr>
          <p:nvPr/>
        </p:nvPicPr>
        <p:blipFill rotWithShape="1">
          <a:blip r:embed="rId2">
            <a:extLst>
              <a:ext uri="{28A0092B-C50C-407E-A947-70E740481C1C}">
                <a14:useLocalDpi xmlns:a14="http://schemas.microsoft.com/office/drawing/2010/main" val="0"/>
              </a:ext>
            </a:extLst>
          </a:blip>
          <a:srcRect l="2014" t="18386" r="187"/>
          <a:stretch/>
        </p:blipFill>
        <p:spPr>
          <a:xfrm>
            <a:off x="6096000" y="3551273"/>
            <a:ext cx="5886893" cy="3211033"/>
          </a:xfrm>
          <a:prstGeom prst="rect">
            <a:avLst/>
          </a:prstGeom>
        </p:spPr>
      </p:pic>
    </p:spTree>
    <p:extLst>
      <p:ext uri="{BB962C8B-B14F-4D97-AF65-F5344CB8AC3E}">
        <p14:creationId xmlns:p14="http://schemas.microsoft.com/office/powerpoint/2010/main" val="1604599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363C1-F5A1-4B2A-8D1F-9EA5965F6F58}"/>
              </a:ext>
            </a:extLst>
          </p:cNvPr>
          <p:cNvSpPr>
            <a:spLocks noGrp="1"/>
          </p:cNvSpPr>
          <p:nvPr>
            <p:ph type="title"/>
          </p:nvPr>
        </p:nvSpPr>
        <p:spPr/>
        <p:txBody>
          <a:bodyPr/>
          <a:lstStyle/>
          <a:p>
            <a:r>
              <a:rPr lang="en-US" dirty="0"/>
              <a:t>Understanding convolution -  4</a:t>
            </a:r>
          </a:p>
        </p:txBody>
      </p:sp>
      <p:sp>
        <p:nvSpPr>
          <p:cNvPr id="3" name="Content Placeholder 2">
            <a:extLst>
              <a:ext uri="{FF2B5EF4-FFF2-40B4-BE49-F238E27FC236}">
                <a16:creationId xmlns:a16="http://schemas.microsoft.com/office/drawing/2014/main" id="{CF33EFC9-9579-4019-8738-D571887F6BFE}"/>
              </a:ext>
            </a:extLst>
          </p:cNvPr>
          <p:cNvSpPr>
            <a:spLocks noGrp="1"/>
          </p:cNvSpPr>
          <p:nvPr>
            <p:ph idx="1"/>
          </p:nvPr>
        </p:nvSpPr>
        <p:spPr>
          <a:xfrm>
            <a:off x="838200" y="1825625"/>
            <a:ext cx="10515600" cy="3671408"/>
          </a:xfrm>
        </p:spPr>
        <p:txBody>
          <a:bodyPr>
            <a:normAutofit/>
          </a:bodyPr>
          <a:lstStyle/>
          <a:p>
            <a:pPr marL="0" indent="0">
              <a:buNone/>
            </a:pPr>
            <a:r>
              <a:rPr lang="en-US" dirty="0"/>
              <a:t>1- How do I choose or initialize the proper kernels?</a:t>
            </a:r>
          </a:p>
          <a:p>
            <a:pPr marL="0" indent="0">
              <a:buNone/>
            </a:pPr>
            <a:r>
              <a:rPr lang="en-US" sz="2200" dirty="0"/>
              <a:t>You initialize the kernels with random values, and during the training      phase, the values  will be updated with optimum values, in such a way that the digit is recognized.</a:t>
            </a:r>
          </a:p>
          <a:p>
            <a:r>
              <a:rPr lang="en-US" sz="2200" dirty="0"/>
              <a:t>We can interpret this layer to traditional neural network terminology.</a:t>
            </a:r>
          </a:p>
          <a:p>
            <a:r>
              <a:rPr lang="en-US" sz="2200" dirty="0"/>
              <a:t>The input image can be considered as a matrix that we feed into the neural network through input nodes. </a:t>
            </a:r>
          </a:p>
          <a:p>
            <a:r>
              <a:rPr lang="en-US" sz="2200" dirty="0"/>
              <a:t>For example, in this case, the input layer of the network has 28-by-28 nodes. The output of the co-evolution process, are 8 of [28-by-28] neurons. We can assume those as hidden nodes</a:t>
            </a:r>
            <a:r>
              <a:rPr lang="en-US" dirty="0"/>
              <a:t>.</a:t>
            </a:r>
          </a:p>
          <a:p>
            <a:pPr marL="0" indent="0">
              <a:buNone/>
            </a:pPr>
            <a:endParaRPr lang="en-US" dirty="0"/>
          </a:p>
          <a:p>
            <a:endParaRPr lang="en-US" dirty="0"/>
          </a:p>
        </p:txBody>
      </p:sp>
    </p:spTree>
    <p:extLst>
      <p:ext uri="{BB962C8B-B14F-4D97-AF65-F5344CB8AC3E}">
        <p14:creationId xmlns:p14="http://schemas.microsoft.com/office/powerpoint/2010/main" val="3372595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85124-106F-4509-B601-C66BA0E6070D}"/>
              </a:ext>
            </a:extLst>
          </p:cNvPr>
          <p:cNvSpPr>
            <a:spLocks noGrp="1"/>
          </p:cNvSpPr>
          <p:nvPr>
            <p:ph type="title"/>
          </p:nvPr>
        </p:nvSpPr>
        <p:spPr/>
        <p:txBody>
          <a:bodyPr/>
          <a:lstStyle/>
          <a:p>
            <a:r>
              <a:rPr lang="en-US" dirty="0"/>
              <a:t>Understanding convolution -  4</a:t>
            </a:r>
          </a:p>
        </p:txBody>
      </p:sp>
      <p:sp>
        <p:nvSpPr>
          <p:cNvPr id="3" name="Content Placeholder 2">
            <a:extLst>
              <a:ext uri="{FF2B5EF4-FFF2-40B4-BE49-F238E27FC236}">
                <a16:creationId xmlns:a16="http://schemas.microsoft.com/office/drawing/2014/main" id="{435EF1BA-C8F4-4F1F-AE30-BB7C56DA39F0}"/>
              </a:ext>
            </a:extLst>
          </p:cNvPr>
          <p:cNvSpPr>
            <a:spLocks noGrp="1"/>
          </p:cNvSpPr>
          <p:nvPr>
            <p:ph idx="1"/>
          </p:nvPr>
        </p:nvSpPr>
        <p:spPr>
          <a:xfrm>
            <a:off x="742507" y="1690688"/>
            <a:ext cx="10515600" cy="4351338"/>
          </a:xfrm>
        </p:spPr>
        <p:txBody>
          <a:bodyPr/>
          <a:lstStyle/>
          <a:p>
            <a:pPr marL="0" indent="0">
              <a:buNone/>
            </a:pPr>
            <a:r>
              <a:rPr lang="en-US" dirty="0"/>
              <a:t>2- What are the weights between the input and hidden nodes?</a:t>
            </a:r>
          </a:p>
          <a:p>
            <a:pPr marL="0" indent="0">
              <a:buNone/>
            </a:pPr>
            <a:r>
              <a:rPr lang="en-US" sz="2200" dirty="0"/>
              <a:t>The 8 kernels, which are 5-by-5. Now we need to make a decision as to whether each hidden neuron should be “fired” or not.</a:t>
            </a:r>
          </a:p>
          <a:p>
            <a:r>
              <a:rPr lang="en-US" sz="2200" dirty="0"/>
              <a:t>So, we have to add “activation functions” to the neurons.</a:t>
            </a:r>
          </a:p>
          <a:p>
            <a:r>
              <a:rPr lang="en-US" sz="2200" dirty="0"/>
              <a:t>We use </a:t>
            </a:r>
            <a:r>
              <a:rPr lang="en-US" sz="2200" b="1" dirty="0" err="1"/>
              <a:t>ReLu</a:t>
            </a:r>
            <a:r>
              <a:rPr lang="en-US" sz="2200" dirty="0"/>
              <a:t> (which is short for rectified linear unit) as the activation function on top of nodes in the Convolution layer.</a:t>
            </a:r>
          </a:p>
          <a:p>
            <a:pPr marL="0" indent="0">
              <a:buNone/>
            </a:pPr>
            <a:endParaRPr lang="en-US" dirty="0"/>
          </a:p>
          <a:p>
            <a:endParaRPr lang="en-US" dirty="0"/>
          </a:p>
        </p:txBody>
      </p:sp>
    </p:spTree>
    <p:extLst>
      <p:ext uri="{BB962C8B-B14F-4D97-AF65-F5344CB8AC3E}">
        <p14:creationId xmlns:p14="http://schemas.microsoft.com/office/powerpoint/2010/main" val="11692820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5E226-3C5F-45EB-91C1-3448F5578D4D}"/>
              </a:ext>
            </a:extLst>
          </p:cNvPr>
          <p:cNvSpPr>
            <a:spLocks noGrp="1"/>
          </p:cNvSpPr>
          <p:nvPr>
            <p:ph type="title"/>
          </p:nvPr>
        </p:nvSpPr>
        <p:spPr/>
        <p:txBody>
          <a:bodyPr/>
          <a:lstStyle/>
          <a:p>
            <a:r>
              <a:rPr lang="en-US" dirty="0"/>
              <a:t>Understanding convolution -  5</a:t>
            </a:r>
          </a:p>
        </p:txBody>
      </p:sp>
      <p:sp>
        <p:nvSpPr>
          <p:cNvPr id="3" name="Content Placeholder 2">
            <a:extLst>
              <a:ext uri="{FF2B5EF4-FFF2-40B4-BE49-F238E27FC236}">
                <a16:creationId xmlns:a16="http://schemas.microsoft.com/office/drawing/2014/main" id="{1B4B6FC9-46F3-4D0A-B001-6300F3256B1B}"/>
              </a:ext>
            </a:extLst>
          </p:cNvPr>
          <p:cNvSpPr>
            <a:spLocks noGrp="1"/>
          </p:cNvSpPr>
          <p:nvPr>
            <p:ph idx="1"/>
          </p:nvPr>
        </p:nvSpPr>
        <p:spPr>
          <a:xfrm>
            <a:off x="838200" y="1825625"/>
            <a:ext cx="4648200" cy="4351338"/>
          </a:xfrm>
        </p:spPr>
        <p:txBody>
          <a:bodyPr>
            <a:normAutofit lnSpcReduction="10000"/>
          </a:bodyPr>
          <a:lstStyle/>
          <a:p>
            <a:pPr marL="0" indent="0">
              <a:buNone/>
            </a:pPr>
            <a:r>
              <a:rPr lang="en-US" dirty="0"/>
              <a:t>3- What is </a:t>
            </a:r>
            <a:r>
              <a:rPr lang="en-US" dirty="0" err="1"/>
              <a:t>ReLu</a:t>
            </a:r>
            <a:r>
              <a:rPr lang="en-US" dirty="0"/>
              <a:t>?</a:t>
            </a:r>
          </a:p>
          <a:p>
            <a:pPr marL="0" indent="0">
              <a:buNone/>
            </a:pPr>
            <a:r>
              <a:rPr lang="en-US" sz="2200" dirty="0"/>
              <a:t>It’s a nonlinear activation function, which is used to increase the nonlinear properties of the decision function.</a:t>
            </a:r>
          </a:p>
          <a:p>
            <a:pPr marL="0" indent="0">
              <a:buNone/>
            </a:pPr>
            <a:endParaRPr lang="en-US" sz="2200" dirty="0"/>
          </a:p>
          <a:p>
            <a:pPr marL="0" indent="0">
              <a:buNone/>
            </a:pPr>
            <a:r>
              <a:rPr lang="en-US" dirty="0"/>
              <a:t>4- How can we apply it on Convolutional layer?</a:t>
            </a:r>
          </a:p>
          <a:p>
            <a:pPr marL="0" indent="0">
              <a:buNone/>
            </a:pPr>
            <a:r>
              <a:rPr lang="en-US" sz="2200" dirty="0"/>
              <a:t>We just go through all outputs of the Convolution layer, covolved1, and wherever a negative number occurs, we swap it out for a 0. This is called the </a:t>
            </a:r>
            <a:r>
              <a:rPr lang="en-US" sz="2200" dirty="0" err="1"/>
              <a:t>ReLu</a:t>
            </a:r>
            <a:r>
              <a:rPr lang="en-US" sz="2200" dirty="0"/>
              <a:t> activation Function.</a:t>
            </a:r>
          </a:p>
          <a:p>
            <a:pPr marL="0" indent="0">
              <a:buNone/>
            </a:pPr>
            <a:endParaRPr lang="en-US" sz="2200" dirty="0"/>
          </a:p>
          <a:p>
            <a:pPr marL="0" indent="0">
              <a:buNone/>
            </a:pPr>
            <a:endParaRPr lang="en-US" dirty="0"/>
          </a:p>
        </p:txBody>
      </p:sp>
      <p:pic>
        <p:nvPicPr>
          <p:cNvPr id="5" name="Picture 4">
            <a:extLst>
              <a:ext uri="{FF2B5EF4-FFF2-40B4-BE49-F238E27FC236}">
                <a16:creationId xmlns:a16="http://schemas.microsoft.com/office/drawing/2014/main" id="{89CA1ADC-2A8E-4AEE-84E2-EDF062FC0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1531" y="1690688"/>
            <a:ext cx="6168720" cy="4071134"/>
          </a:xfrm>
          <a:prstGeom prst="rect">
            <a:avLst/>
          </a:prstGeom>
        </p:spPr>
      </p:pic>
    </p:spTree>
    <p:extLst>
      <p:ext uri="{BB962C8B-B14F-4D97-AF65-F5344CB8AC3E}">
        <p14:creationId xmlns:p14="http://schemas.microsoft.com/office/powerpoint/2010/main" val="4024540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A7BEE-A671-4121-A389-570723982CD1}"/>
              </a:ext>
            </a:extLst>
          </p:cNvPr>
          <p:cNvSpPr>
            <a:spLocks noGrp="1"/>
          </p:cNvSpPr>
          <p:nvPr>
            <p:ph type="title"/>
          </p:nvPr>
        </p:nvSpPr>
        <p:spPr/>
        <p:txBody>
          <a:bodyPr/>
          <a:lstStyle/>
          <a:p>
            <a:r>
              <a:rPr lang="en-US" dirty="0"/>
              <a:t>Understanding convolution -  6</a:t>
            </a:r>
          </a:p>
        </p:txBody>
      </p:sp>
      <p:sp>
        <p:nvSpPr>
          <p:cNvPr id="3" name="Content Placeholder 2">
            <a:extLst>
              <a:ext uri="{FF2B5EF4-FFF2-40B4-BE49-F238E27FC236}">
                <a16:creationId xmlns:a16="http://schemas.microsoft.com/office/drawing/2014/main" id="{BF1694B2-340D-4504-8ED9-FECF270A6C69}"/>
              </a:ext>
            </a:extLst>
          </p:cNvPr>
          <p:cNvSpPr>
            <a:spLocks noGrp="1"/>
          </p:cNvSpPr>
          <p:nvPr>
            <p:ph idx="1"/>
          </p:nvPr>
        </p:nvSpPr>
        <p:spPr/>
        <p:txBody>
          <a:bodyPr>
            <a:normAutofit/>
          </a:bodyPr>
          <a:lstStyle/>
          <a:p>
            <a:pPr marL="0" indent="0">
              <a:buNone/>
            </a:pPr>
            <a:r>
              <a:rPr lang="en-US" sz="2400" dirty="0"/>
              <a:t>Now, we have gone one step further. In this step, we have to down-sample the output images from the </a:t>
            </a:r>
            <a:r>
              <a:rPr lang="en-US" sz="2400" dirty="0" err="1"/>
              <a:t>ReLu</a:t>
            </a:r>
            <a:r>
              <a:rPr lang="en-US" sz="2400" dirty="0"/>
              <a:t> function, to reduce the dimensionality of the activate neurons.</a:t>
            </a:r>
          </a:p>
          <a:p>
            <a:r>
              <a:rPr lang="en-US" sz="2400" dirty="0"/>
              <a:t>So, we use another layer, which is called</a:t>
            </a:r>
            <a:r>
              <a:rPr lang="en-US" sz="2400" b="1" dirty="0"/>
              <a:t> Max-Pooling.</a:t>
            </a:r>
          </a:p>
          <a:p>
            <a:r>
              <a:rPr lang="en-US" sz="2400" b="1" dirty="0"/>
              <a:t>“Max-Pooling” </a:t>
            </a:r>
            <a:r>
              <a:rPr lang="en-US" sz="2400" dirty="0"/>
              <a:t>is an operation that finds the maximum values and simplifies the inputs. In other words, it reduces the number of parameters within the model.</a:t>
            </a:r>
          </a:p>
          <a:p>
            <a:r>
              <a:rPr lang="en-US" sz="2400" dirty="0"/>
              <a:t>In a sense, it turns the low level data into higher level information.</a:t>
            </a:r>
          </a:p>
          <a:p>
            <a:endParaRPr lang="en-US" dirty="0"/>
          </a:p>
        </p:txBody>
      </p:sp>
    </p:spTree>
    <p:extLst>
      <p:ext uri="{BB962C8B-B14F-4D97-AF65-F5344CB8AC3E}">
        <p14:creationId xmlns:p14="http://schemas.microsoft.com/office/powerpoint/2010/main" val="1417900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90BE1-7D77-4157-B453-82D44FBE50A7}"/>
              </a:ext>
            </a:extLst>
          </p:cNvPr>
          <p:cNvSpPr>
            <a:spLocks noGrp="1"/>
          </p:cNvSpPr>
          <p:nvPr>
            <p:ph type="title"/>
          </p:nvPr>
        </p:nvSpPr>
        <p:spPr>
          <a:xfrm>
            <a:off x="393405" y="365125"/>
            <a:ext cx="10515600" cy="1325563"/>
          </a:xfrm>
        </p:spPr>
        <p:txBody>
          <a:bodyPr/>
          <a:lstStyle/>
          <a:p>
            <a:r>
              <a:rPr lang="en-US" dirty="0"/>
              <a:t>Understanding convolution -  7</a:t>
            </a:r>
          </a:p>
        </p:txBody>
      </p:sp>
      <p:pic>
        <p:nvPicPr>
          <p:cNvPr id="5" name="Content Placeholder 4">
            <a:extLst>
              <a:ext uri="{FF2B5EF4-FFF2-40B4-BE49-F238E27FC236}">
                <a16:creationId xmlns:a16="http://schemas.microsoft.com/office/drawing/2014/main" id="{A9221262-F54B-4DD0-AE94-0A46E786CD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4934" y="1690688"/>
            <a:ext cx="7327066" cy="3763813"/>
          </a:xfrm>
        </p:spPr>
      </p:pic>
      <p:sp>
        <p:nvSpPr>
          <p:cNvPr id="6" name="TextBox 5">
            <a:extLst>
              <a:ext uri="{FF2B5EF4-FFF2-40B4-BE49-F238E27FC236}">
                <a16:creationId xmlns:a16="http://schemas.microsoft.com/office/drawing/2014/main" id="{94C0040F-B3C6-40DD-B54A-73CFDD4EE87D}"/>
              </a:ext>
            </a:extLst>
          </p:cNvPr>
          <p:cNvSpPr txBox="1"/>
          <p:nvPr/>
        </p:nvSpPr>
        <p:spPr>
          <a:xfrm>
            <a:off x="393405" y="1790431"/>
            <a:ext cx="4476307" cy="3970318"/>
          </a:xfrm>
          <a:prstGeom prst="rect">
            <a:avLst/>
          </a:prstGeom>
          <a:noFill/>
        </p:spPr>
        <p:txBody>
          <a:bodyPr wrap="square" rtlCol="0">
            <a:spAutoFit/>
          </a:bodyPr>
          <a:lstStyle/>
          <a:p>
            <a:r>
              <a:rPr lang="en-US" dirty="0"/>
              <a:t>For example, we can select a window of size of 2-by-2, and then select the maximum value for this matrix. That is, if the image is a 2-by-2 matrix, it would result in one output</a:t>
            </a:r>
          </a:p>
          <a:p>
            <a:r>
              <a:rPr lang="en-US" dirty="0"/>
              <a:t>pixel. </a:t>
            </a:r>
          </a:p>
          <a:p>
            <a:r>
              <a:rPr lang="en-US" dirty="0"/>
              <a:t>Also, in this step, we can define Strides.</a:t>
            </a:r>
          </a:p>
          <a:p>
            <a:r>
              <a:rPr lang="en-US" b="1" dirty="0"/>
              <a:t>A Stride dictates the sliding behavior of the Max-Pooling.</a:t>
            </a:r>
          </a:p>
          <a:p>
            <a:r>
              <a:rPr lang="en-US" dirty="0"/>
              <a:t>For example, if we select stride=2, the window will move 2 pixels every time, thus not overlapping.</a:t>
            </a:r>
          </a:p>
          <a:p>
            <a:r>
              <a:rPr lang="en-US" dirty="0"/>
              <a:t>Now should have our output matrices, but with lower dimensions, for example 14-by-14.</a:t>
            </a:r>
          </a:p>
          <a:p>
            <a:endParaRPr lang="en-US" dirty="0"/>
          </a:p>
        </p:txBody>
      </p:sp>
    </p:spTree>
    <p:extLst>
      <p:ext uri="{BB962C8B-B14F-4D97-AF65-F5344CB8AC3E}">
        <p14:creationId xmlns:p14="http://schemas.microsoft.com/office/powerpoint/2010/main" val="28292262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9F80B-8B62-4C71-BEE9-2E92D5C5B784}"/>
              </a:ext>
            </a:extLst>
          </p:cNvPr>
          <p:cNvSpPr>
            <a:spLocks noGrp="1"/>
          </p:cNvSpPr>
          <p:nvPr>
            <p:ph type="title"/>
          </p:nvPr>
        </p:nvSpPr>
        <p:spPr/>
        <p:txBody>
          <a:bodyPr/>
          <a:lstStyle/>
          <a:p>
            <a:r>
              <a:rPr lang="en-US" dirty="0"/>
              <a:t>Understanding convolution -  8</a:t>
            </a:r>
          </a:p>
        </p:txBody>
      </p:sp>
      <p:sp>
        <p:nvSpPr>
          <p:cNvPr id="3" name="Content Placeholder 2">
            <a:extLst>
              <a:ext uri="{FF2B5EF4-FFF2-40B4-BE49-F238E27FC236}">
                <a16:creationId xmlns:a16="http://schemas.microsoft.com/office/drawing/2014/main" id="{0765A17D-55F9-4B2A-AD9D-613A645930C7}"/>
              </a:ext>
            </a:extLst>
          </p:cNvPr>
          <p:cNvSpPr>
            <a:spLocks noGrp="1"/>
          </p:cNvSpPr>
          <p:nvPr>
            <p:ph idx="1"/>
          </p:nvPr>
        </p:nvSpPr>
        <p:spPr>
          <a:xfrm>
            <a:off x="838200" y="1825625"/>
            <a:ext cx="4509977" cy="4351338"/>
          </a:xfrm>
        </p:spPr>
        <p:txBody>
          <a:bodyPr/>
          <a:lstStyle/>
          <a:p>
            <a:r>
              <a:rPr lang="en-US" dirty="0"/>
              <a:t>Now should have our output matrices, but with lower dimensions, for example 14-by-14.</a:t>
            </a:r>
          </a:p>
          <a:p>
            <a:r>
              <a:rPr lang="en-US" dirty="0"/>
              <a:t>The next layer is the Fully-Connected layer. </a:t>
            </a:r>
          </a:p>
          <a:p>
            <a:pPr marL="0" indent="0">
              <a:buNone/>
            </a:pPr>
            <a:endParaRPr lang="en-US" dirty="0"/>
          </a:p>
        </p:txBody>
      </p:sp>
      <p:pic>
        <p:nvPicPr>
          <p:cNvPr id="5" name="Picture 4">
            <a:extLst>
              <a:ext uri="{FF2B5EF4-FFF2-40B4-BE49-F238E27FC236}">
                <a16:creationId xmlns:a16="http://schemas.microsoft.com/office/drawing/2014/main" id="{B03F62E2-660C-45B2-906E-1C6E4E179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062717"/>
            <a:ext cx="5071728" cy="2374968"/>
          </a:xfrm>
          <a:prstGeom prst="rect">
            <a:avLst/>
          </a:prstGeom>
        </p:spPr>
      </p:pic>
    </p:spTree>
    <p:extLst>
      <p:ext uri="{BB962C8B-B14F-4D97-AF65-F5344CB8AC3E}">
        <p14:creationId xmlns:p14="http://schemas.microsoft.com/office/powerpoint/2010/main" val="3277607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F03E-9A62-4D9E-B9ED-000B90870C13}"/>
              </a:ext>
            </a:extLst>
          </p:cNvPr>
          <p:cNvSpPr>
            <a:spLocks noGrp="1"/>
          </p:cNvSpPr>
          <p:nvPr>
            <p:ph type="title"/>
          </p:nvPr>
        </p:nvSpPr>
        <p:spPr/>
        <p:txBody>
          <a:bodyPr/>
          <a:lstStyle/>
          <a:p>
            <a:r>
              <a:rPr lang="en-US" dirty="0"/>
              <a:t>Understanding convolution -  9</a:t>
            </a:r>
          </a:p>
        </p:txBody>
      </p:sp>
      <p:sp>
        <p:nvSpPr>
          <p:cNvPr id="3" name="Content Placeholder 2">
            <a:extLst>
              <a:ext uri="{FF2B5EF4-FFF2-40B4-BE49-F238E27FC236}">
                <a16:creationId xmlns:a16="http://schemas.microsoft.com/office/drawing/2014/main" id="{6F40D84B-55E9-4A29-90A6-833CBFC8CB7F}"/>
              </a:ext>
            </a:extLst>
          </p:cNvPr>
          <p:cNvSpPr>
            <a:spLocks noGrp="1"/>
          </p:cNvSpPr>
          <p:nvPr>
            <p:ph idx="1"/>
          </p:nvPr>
        </p:nvSpPr>
        <p:spPr/>
        <p:txBody>
          <a:bodyPr>
            <a:normAutofit fontScale="92500"/>
          </a:bodyPr>
          <a:lstStyle/>
          <a:p>
            <a:pPr marL="0" indent="0">
              <a:buNone/>
            </a:pPr>
            <a:r>
              <a:rPr lang="en-US" b="1" dirty="0"/>
              <a:t>Fully-Connected layers </a:t>
            </a:r>
            <a:r>
              <a:rPr lang="en-US" dirty="0"/>
              <a:t>take the high-level filtered images from the previous layer, that is, all 8 matrices in our case, and convert them into a vector. </a:t>
            </a:r>
          </a:p>
          <a:p>
            <a:r>
              <a:rPr lang="en-US" dirty="0"/>
              <a:t>First, each previous layer matrix will be converted to a one-dimensional vector. </a:t>
            </a:r>
          </a:p>
          <a:p>
            <a:r>
              <a:rPr lang="en-US" dirty="0"/>
              <a:t>Then, it will be Fully-Connected to the next hidden layer, which usually has a low number of hidden units.</a:t>
            </a:r>
          </a:p>
          <a:p>
            <a:r>
              <a:rPr lang="en-US" dirty="0"/>
              <a:t>We call it Fully-Connected because each node from the previous layer is connected to all the nodes of this layer. It is connected through a weight matrix.</a:t>
            </a:r>
          </a:p>
          <a:p>
            <a:r>
              <a:rPr lang="en-US" dirty="0"/>
              <a:t>We can use </a:t>
            </a:r>
            <a:r>
              <a:rPr lang="en-US" dirty="0" err="1"/>
              <a:t>ReLu</a:t>
            </a:r>
            <a:r>
              <a:rPr lang="en-US" dirty="0"/>
              <a:t> activation again here.</a:t>
            </a:r>
          </a:p>
          <a:p>
            <a:endParaRPr lang="en-US" dirty="0"/>
          </a:p>
        </p:txBody>
      </p:sp>
    </p:spTree>
    <p:extLst>
      <p:ext uri="{BB962C8B-B14F-4D97-AF65-F5344CB8AC3E}">
        <p14:creationId xmlns:p14="http://schemas.microsoft.com/office/powerpoint/2010/main" val="3293226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B5D8EA7-32BA-4E75-AFB5-5905A8038E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508" y="574158"/>
            <a:ext cx="10681695" cy="5709684"/>
          </a:xfrm>
        </p:spPr>
      </p:pic>
    </p:spTree>
    <p:extLst>
      <p:ext uri="{BB962C8B-B14F-4D97-AF65-F5344CB8AC3E}">
        <p14:creationId xmlns:p14="http://schemas.microsoft.com/office/powerpoint/2010/main" val="3567877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76982-812A-4B78-87CC-2556D78AAB86}"/>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32F24915-2B73-4A9E-B590-CD29825892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8080" y="1027906"/>
            <a:ext cx="10515600" cy="4318907"/>
          </a:xfrm>
        </p:spPr>
      </p:pic>
    </p:spTree>
    <p:extLst>
      <p:ext uri="{BB962C8B-B14F-4D97-AF65-F5344CB8AC3E}">
        <p14:creationId xmlns:p14="http://schemas.microsoft.com/office/powerpoint/2010/main" val="38443119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F424-16B5-47B6-95BA-EB9E0E793DD9}"/>
              </a:ext>
            </a:extLst>
          </p:cNvPr>
          <p:cNvSpPr>
            <a:spLocks noGrp="1"/>
          </p:cNvSpPr>
          <p:nvPr>
            <p:ph type="title"/>
          </p:nvPr>
        </p:nvSpPr>
        <p:spPr/>
        <p:txBody>
          <a:bodyPr/>
          <a:lstStyle/>
          <a:p>
            <a:r>
              <a:rPr lang="en-US" dirty="0"/>
              <a:t>Understanding convolution -  10</a:t>
            </a:r>
          </a:p>
        </p:txBody>
      </p:sp>
      <p:sp>
        <p:nvSpPr>
          <p:cNvPr id="3" name="Content Placeholder 2">
            <a:extLst>
              <a:ext uri="{FF2B5EF4-FFF2-40B4-BE49-F238E27FC236}">
                <a16:creationId xmlns:a16="http://schemas.microsoft.com/office/drawing/2014/main" id="{E00099B5-DDE7-4D2D-A316-B74FA234AD55}"/>
              </a:ext>
            </a:extLst>
          </p:cNvPr>
          <p:cNvSpPr>
            <a:spLocks noGrp="1"/>
          </p:cNvSpPr>
          <p:nvPr>
            <p:ph idx="1"/>
          </p:nvPr>
        </p:nvSpPr>
        <p:spPr>
          <a:xfrm>
            <a:off x="838200" y="1825625"/>
            <a:ext cx="10515600" cy="3363063"/>
          </a:xfrm>
        </p:spPr>
        <p:txBody>
          <a:bodyPr>
            <a:normAutofit/>
          </a:bodyPr>
          <a:lstStyle/>
          <a:p>
            <a:pPr marL="0" indent="0">
              <a:buNone/>
            </a:pPr>
            <a:r>
              <a:rPr lang="en-US" sz="2400" dirty="0"/>
              <a:t>And finally, we use </a:t>
            </a:r>
            <a:r>
              <a:rPr lang="en-US" sz="2400" dirty="0" err="1"/>
              <a:t>Softmax</a:t>
            </a:r>
            <a:r>
              <a:rPr lang="en-US" sz="2400" dirty="0"/>
              <a:t> to find the class of each digit. </a:t>
            </a:r>
          </a:p>
          <a:p>
            <a:pPr marL="0" indent="0">
              <a:buNone/>
            </a:pPr>
            <a:r>
              <a:rPr lang="en-US" sz="2400" b="1" dirty="0" err="1"/>
              <a:t>Softmax</a:t>
            </a:r>
            <a:r>
              <a:rPr lang="en-US" sz="2400" dirty="0"/>
              <a:t> is an activation function that is normally used in classification problems. It generates the probabilities for the output.</a:t>
            </a:r>
          </a:p>
          <a:p>
            <a:pPr marL="0" indent="0">
              <a:buNone/>
            </a:pPr>
            <a:r>
              <a:rPr lang="en-US" sz="2400" dirty="0"/>
              <a:t>For example, our model will not be 100% sure that one digit is the number 3; instead, the answer will be a distribution of probabilities where, if the model is right, the 3 will be assigned the larger probability. That is, </a:t>
            </a:r>
            <a:r>
              <a:rPr lang="en-US" sz="2400" dirty="0" err="1"/>
              <a:t>Softmax</a:t>
            </a:r>
            <a:r>
              <a:rPr lang="en-US" sz="2400" dirty="0"/>
              <a:t> can output a multiclass categorical probability distribution.</a:t>
            </a:r>
          </a:p>
          <a:p>
            <a:pPr marL="0" indent="0">
              <a:buNone/>
            </a:pPr>
            <a:endParaRPr lang="en-US" dirty="0"/>
          </a:p>
          <a:p>
            <a:endParaRPr lang="en-US" dirty="0"/>
          </a:p>
        </p:txBody>
      </p:sp>
    </p:spTree>
    <p:extLst>
      <p:ext uri="{BB962C8B-B14F-4D97-AF65-F5344CB8AC3E}">
        <p14:creationId xmlns:p14="http://schemas.microsoft.com/office/powerpoint/2010/main" val="26558587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B3948A-9D0D-4F27-BA24-1035466757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4842" y="798353"/>
            <a:ext cx="9239054" cy="5091171"/>
          </a:xfrm>
        </p:spPr>
      </p:pic>
    </p:spTree>
    <p:extLst>
      <p:ext uri="{BB962C8B-B14F-4D97-AF65-F5344CB8AC3E}">
        <p14:creationId xmlns:p14="http://schemas.microsoft.com/office/powerpoint/2010/main" val="7769462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48126-3EA9-4574-891C-F96857D474A1}"/>
              </a:ext>
            </a:extLst>
          </p:cNvPr>
          <p:cNvSpPr>
            <a:spLocks noGrp="1"/>
          </p:cNvSpPr>
          <p:nvPr>
            <p:ph type="title"/>
          </p:nvPr>
        </p:nvSpPr>
        <p:spPr/>
        <p:txBody>
          <a:bodyPr/>
          <a:lstStyle/>
          <a:p>
            <a:r>
              <a:rPr lang="en-US" dirty="0"/>
              <a:t>Understanding convolution -  11</a:t>
            </a:r>
          </a:p>
        </p:txBody>
      </p:sp>
      <p:sp>
        <p:nvSpPr>
          <p:cNvPr id="3" name="Content Placeholder 2">
            <a:extLst>
              <a:ext uri="{FF2B5EF4-FFF2-40B4-BE49-F238E27FC236}">
                <a16:creationId xmlns:a16="http://schemas.microsoft.com/office/drawing/2014/main" id="{E7632AD0-6058-4AB3-9EDA-667D5EDBC32F}"/>
              </a:ext>
            </a:extLst>
          </p:cNvPr>
          <p:cNvSpPr>
            <a:spLocks noGrp="1"/>
          </p:cNvSpPr>
          <p:nvPr>
            <p:ph idx="1"/>
          </p:nvPr>
        </p:nvSpPr>
        <p:spPr>
          <a:xfrm>
            <a:off x="838200" y="1507573"/>
            <a:ext cx="10515600" cy="1921427"/>
          </a:xfrm>
        </p:spPr>
        <p:txBody>
          <a:bodyPr>
            <a:normAutofit fontScale="92500" lnSpcReduction="20000"/>
          </a:bodyPr>
          <a:lstStyle/>
          <a:p>
            <a:pPr marL="0" indent="0">
              <a:buNone/>
            </a:pPr>
            <a:r>
              <a:rPr lang="en-US" sz="2400" dirty="0"/>
              <a:t>Note the effect of each single Conv, </a:t>
            </a:r>
            <a:r>
              <a:rPr lang="en-US" sz="2400" dirty="0" err="1"/>
              <a:t>ReLu</a:t>
            </a:r>
            <a:r>
              <a:rPr lang="en-US" sz="2400" dirty="0"/>
              <a:t> and Max-Pool operations pass through the image: it reduces height and width of the individual image, and then it increases the depth of the images.</a:t>
            </a:r>
          </a:p>
          <a:p>
            <a:pPr marL="0" indent="0">
              <a:buNone/>
            </a:pPr>
            <a:r>
              <a:rPr lang="en-US" sz="2400" dirty="0"/>
              <a:t>For example, the output of the first convolutional layer is an image of depth 8, and the output of the second layer is an image of depth 32. This is very important, because using multiple layers, CNN will be able to break down the complex patterns into a series of simpler patterns.</a:t>
            </a:r>
          </a:p>
          <a:p>
            <a:endParaRPr lang="en-US" dirty="0"/>
          </a:p>
        </p:txBody>
      </p:sp>
      <p:pic>
        <p:nvPicPr>
          <p:cNvPr id="5" name="Picture 4">
            <a:extLst>
              <a:ext uri="{FF2B5EF4-FFF2-40B4-BE49-F238E27FC236}">
                <a16:creationId xmlns:a16="http://schemas.microsoft.com/office/drawing/2014/main" id="{B8020108-0478-4C2F-B744-36F484CF0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6564" y="3140765"/>
            <a:ext cx="8249332" cy="3611217"/>
          </a:xfrm>
          <a:prstGeom prst="rect">
            <a:avLst/>
          </a:prstGeom>
        </p:spPr>
      </p:pic>
    </p:spTree>
    <p:extLst>
      <p:ext uri="{BB962C8B-B14F-4D97-AF65-F5344CB8AC3E}">
        <p14:creationId xmlns:p14="http://schemas.microsoft.com/office/powerpoint/2010/main" val="40530108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ABFAD-00C6-4693-803D-FEA15D2B5B61}"/>
              </a:ext>
            </a:extLst>
          </p:cNvPr>
          <p:cNvSpPr>
            <a:spLocks noGrp="1"/>
          </p:cNvSpPr>
          <p:nvPr>
            <p:ph type="title"/>
          </p:nvPr>
        </p:nvSpPr>
        <p:spPr/>
        <p:txBody>
          <a:bodyPr/>
          <a:lstStyle/>
          <a:p>
            <a:r>
              <a:rPr lang="en-US" dirty="0"/>
              <a:t>Understanding convolution -  12</a:t>
            </a:r>
          </a:p>
        </p:txBody>
      </p:sp>
      <p:sp>
        <p:nvSpPr>
          <p:cNvPr id="3" name="Content Placeholder 2">
            <a:extLst>
              <a:ext uri="{FF2B5EF4-FFF2-40B4-BE49-F238E27FC236}">
                <a16:creationId xmlns:a16="http://schemas.microsoft.com/office/drawing/2014/main" id="{561CDBB8-5CE5-4C51-B381-9CE0EF923A3D}"/>
              </a:ext>
            </a:extLst>
          </p:cNvPr>
          <p:cNvSpPr>
            <a:spLocks noGrp="1"/>
          </p:cNvSpPr>
          <p:nvPr>
            <p:ph idx="1"/>
          </p:nvPr>
        </p:nvSpPr>
        <p:spPr>
          <a:xfrm>
            <a:off x="838200" y="1690688"/>
            <a:ext cx="10515600" cy="4351338"/>
          </a:xfrm>
        </p:spPr>
        <p:txBody>
          <a:bodyPr>
            <a:normAutofit fontScale="77500" lnSpcReduction="20000"/>
          </a:bodyPr>
          <a:lstStyle/>
          <a:p>
            <a:r>
              <a:rPr lang="en-US" dirty="0"/>
              <a:t>A CNN is a type of feed-forward neural network, consisting of multiple layers of neurons.</a:t>
            </a:r>
          </a:p>
          <a:p>
            <a:r>
              <a:rPr lang="en-US" dirty="0"/>
              <a:t>Each neuron in a layer receives some input, processes it, and optionally follows it with a non-linear output using an activation function.</a:t>
            </a:r>
          </a:p>
          <a:p>
            <a:r>
              <a:rPr lang="en-US" dirty="0"/>
              <a:t> So, what is the network going to learn through the training process? Well, it learns the connections between the layers. These are the learnable weights and biases matrices. </a:t>
            </a:r>
          </a:p>
          <a:p>
            <a:r>
              <a:rPr lang="en-US" dirty="0"/>
              <a:t>In fact, the whole network is about a series of dot products between the weight matrices and the input matrix.</a:t>
            </a:r>
          </a:p>
          <a:p>
            <a:r>
              <a:rPr lang="en-US" dirty="0"/>
              <a:t>This means we must first initialize the weights of the network randomly.</a:t>
            </a:r>
          </a:p>
          <a:p>
            <a:r>
              <a:rPr lang="en-US" dirty="0"/>
              <a:t>Then, we will keep feeding the network with a big dataset of images.</a:t>
            </a:r>
          </a:p>
          <a:p>
            <a:r>
              <a:rPr lang="en-US" dirty="0"/>
              <a:t>We then check the output of the network and depending on how far the output is from the expected one, we change/update the weights. We keep repeating this process until it reaches a high accuracy of prediction. </a:t>
            </a:r>
          </a:p>
          <a:p>
            <a:endParaRPr lang="en-US" dirty="0"/>
          </a:p>
        </p:txBody>
      </p:sp>
    </p:spTree>
    <p:extLst>
      <p:ext uri="{BB962C8B-B14F-4D97-AF65-F5344CB8AC3E}">
        <p14:creationId xmlns:p14="http://schemas.microsoft.com/office/powerpoint/2010/main" val="1823373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E8FA3-D590-4160-ADCD-AF72C3793E8E}"/>
              </a:ext>
            </a:extLst>
          </p:cNvPr>
          <p:cNvSpPr>
            <a:spLocks noGrp="1"/>
          </p:cNvSpPr>
          <p:nvPr>
            <p:ph type="title"/>
          </p:nvPr>
        </p:nvSpPr>
        <p:spPr/>
        <p:txBody>
          <a:bodyPr/>
          <a:lstStyle/>
          <a:p>
            <a:r>
              <a:rPr lang="en-US" dirty="0"/>
              <a:t>Understanding convolution -  13</a:t>
            </a:r>
          </a:p>
        </p:txBody>
      </p:sp>
      <p:pic>
        <p:nvPicPr>
          <p:cNvPr id="5" name="Content Placeholder 4">
            <a:extLst>
              <a:ext uri="{FF2B5EF4-FFF2-40B4-BE49-F238E27FC236}">
                <a16:creationId xmlns:a16="http://schemas.microsoft.com/office/drawing/2014/main" id="{754E6445-D475-451E-97C0-84E664D7C0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0332" y="1538868"/>
            <a:ext cx="5341113" cy="4638095"/>
          </a:xfrm>
        </p:spPr>
      </p:pic>
    </p:spTree>
    <p:extLst>
      <p:ext uri="{BB962C8B-B14F-4D97-AF65-F5344CB8AC3E}">
        <p14:creationId xmlns:p14="http://schemas.microsoft.com/office/powerpoint/2010/main" val="16525148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DF23-A0CD-427C-8B8E-F785ACB7B8C0}"/>
              </a:ext>
            </a:extLst>
          </p:cNvPr>
          <p:cNvSpPr>
            <a:spLocks noGrp="1"/>
          </p:cNvSpPr>
          <p:nvPr>
            <p:ph type="title"/>
          </p:nvPr>
        </p:nvSpPr>
        <p:spPr>
          <a:xfrm>
            <a:off x="838200" y="365125"/>
            <a:ext cx="10515600" cy="1028777"/>
          </a:xfrm>
        </p:spPr>
        <p:txBody>
          <a:bodyPr>
            <a:normAutofit fontScale="90000"/>
          </a:bodyPr>
          <a:lstStyle/>
          <a:p>
            <a:r>
              <a:rPr lang="en-US" dirty="0"/>
              <a:t>Understanding convolution -  14 - </a:t>
            </a:r>
            <a:r>
              <a:rPr lang="en-US" b="1" dirty="0"/>
              <a:t>Feature Learning</a:t>
            </a:r>
            <a:br>
              <a:rPr lang="en-US" b="1" dirty="0"/>
            </a:br>
            <a:endParaRPr lang="en-US" dirty="0"/>
          </a:p>
        </p:txBody>
      </p:sp>
      <p:sp>
        <p:nvSpPr>
          <p:cNvPr id="3" name="Content Placeholder 2">
            <a:extLst>
              <a:ext uri="{FF2B5EF4-FFF2-40B4-BE49-F238E27FC236}">
                <a16:creationId xmlns:a16="http://schemas.microsoft.com/office/drawing/2014/main" id="{4479DDBA-6ED6-4A56-8395-681BAD921607}"/>
              </a:ext>
            </a:extLst>
          </p:cNvPr>
          <p:cNvSpPr>
            <a:spLocks noGrp="1"/>
          </p:cNvSpPr>
          <p:nvPr>
            <p:ph idx="1"/>
          </p:nvPr>
        </p:nvSpPr>
        <p:spPr>
          <a:xfrm>
            <a:off x="838200" y="1527717"/>
            <a:ext cx="11026698" cy="4649246"/>
          </a:xfrm>
        </p:spPr>
        <p:txBody>
          <a:bodyPr>
            <a:normAutofit/>
          </a:bodyPr>
          <a:lstStyle/>
          <a:p>
            <a:r>
              <a:rPr lang="en-US" sz="2400" dirty="0"/>
              <a:t>Feature engineering is the process of extracting useful patterns from input data that will help the prediction model to understand better the real nature of the problem. A good feature learning will present patterns in a way that significantly increase the accuracy and performance of the applied machine learning algorithms in a way that would otherwise be impossible or too expensive by just machine learning itself.</a:t>
            </a:r>
          </a:p>
          <a:p>
            <a:r>
              <a:rPr lang="en-US" sz="2400" dirty="0"/>
              <a:t>Feature learning algorithms finds the common patterns that are important to distinguish between the wanted classes and extract them automatically. After this process, they are ready to be used in a classification or regression problem.</a:t>
            </a:r>
          </a:p>
          <a:p>
            <a:r>
              <a:rPr lang="en-US" sz="2400" dirty="0"/>
              <a:t>The great advantage of CNNs is that they are uncommonly good at finding features in images that grow after each level, resulting in high-level features in the end. The final layers (can be one or more) use all these generated features for classification or regression.</a:t>
            </a:r>
          </a:p>
          <a:p>
            <a:endParaRPr lang="en-US" sz="2400" dirty="0"/>
          </a:p>
        </p:txBody>
      </p:sp>
    </p:spTree>
    <p:extLst>
      <p:ext uri="{BB962C8B-B14F-4D97-AF65-F5344CB8AC3E}">
        <p14:creationId xmlns:p14="http://schemas.microsoft.com/office/powerpoint/2010/main" val="19352461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15BD2-A964-4B55-A62D-824B7B3E9DDB}"/>
              </a:ext>
            </a:extLst>
          </p:cNvPr>
          <p:cNvSpPr>
            <a:spLocks noGrp="1"/>
          </p:cNvSpPr>
          <p:nvPr>
            <p:ph type="title"/>
          </p:nvPr>
        </p:nvSpPr>
        <p:spPr/>
        <p:txBody>
          <a:bodyPr>
            <a:normAutofit fontScale="90000"/>
          </a:bodyPr>
          <a:lstStyle/>
          <a:p>
            <a:r>
              <a:rPr lang="en-US" dirty="0"/>
              <a:t>Understanding convolution -  15 - </a:t>
            </a:r>
            <a:r>
              <a:rPr lang="en-US" b="1" dirty="0"/>
              <a:t>Convolution: 1D operation with Python (</a:t>
            </a:r>
            <a:r>
              <a:rPr lang="en-US" b="1" dirty="0" err="1"/>
              <a:t>Numpy</a:t>
            </a:r>
            <a:r>
              <a:rPr lang="en-US" b="1" dirty="0"/>
              <a:t>/</a:t>
            </a:r>
            <a:r>
              <a:rPr lang="en-US" b="1" dirty="0" err="1"/>
              <a:t>Scipy</a:t>
            </a:r>
            <a:r>
              <a:rPr lang="en-US" b="1" dirty="0"/>
              <a:t>)</a:t>
            </a:r>
            <a:br>
              <a:rPr lang="en-US" b="1" dirty="0"/>
            </a:br>
            <a:r>
              <a:rPr lang="en-US" dirty="0"/>
              <a:t> </a:t>
            </a:r>
          </a:p>
        </p:txBody>
      </p:sp>
      <p:pic>
        <p:nvPicPr>
          <p:cNvPr id="9" name="Content Placeholder 8">
            <a:extLst>
              <a:ext uri="{FF2B5EF4-FFF2-40B4-BE49-F238E27FC236}">
                <a16:creationId xmlns:a16="http://schemas.microsoft.com/office/drawing/2014/main" id="{BAA39125-6E00-467C-8C43-3CC3531404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6913417" cy="4982730"/>
          </a:xfrm>
        </p:spPr>
      </p:pic>
    </p:spTree>
    <p:extLst>
      <p:ext uri="{BB962C8B-B14F-4D97-AF65-F5344CB8AC3E}">
        <p14:creationId xmlns:p14="http://schemas.microsoft.com/office/powerpoint/2010/main" val="3156714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5AA43-9CE0-437D-AD34-F9D66E677033}"/>
              </a:ext>
            </a:extLst>
          </p:cNvPr>
          <p:cNvSpPr>
            <a:spLocks noGrp="1"/>
          </p:cNvSpPr>
          <p:nvPr>
            <p:ph type="title"/>
          </p:nvPr>
        </p:nvSpPr>
        <p:spPr/>
        <p:txBody>
          <a:bodyPr/>
          <a:lstStyle/>
          <a:p>
            <a:r>
              <a:rPr lang="en-US" dirty="0"/>
              <a:t>Understanding convolution -  16</a:t>
            </a:r>
          </a:p>
        </p:txBody>
      </p:sp>
      <p:sp>
        <p:nvSpPr>
          <p:cNvPr id="3" name="Content Placeholder 2">
            <a:extLst>
              <a:ext uri="{FF2B5EF4-FFF2-40B4-BE49-F238E27FC236}">
                <a16:creationId xmlns:a16="http://schemas.microsoft.com/office/drawing/2014/main" id="{9E4E8E75-5060-46AD-BE48-6D701F8DDBEC}"/>
              </a:ext>
            </a:extLst>
          </p:cNvPr>
          <p:cNvSpPr>
            <a:spLocks noGrp="1"/>
          </p:cNvSpPr>
          <p:nvPr>
            <p:ph idx="1"/>
          </p:nvPr>
        </p:nvSpPr>
        <p:spPr>
          <a:xfrm>
            <a:off x="838200" y="1825625"/>
            <a:ext cx="10515600" cy="1603375"/>
          </a:xfrm>
        </p:spPr>
        <p:txBody>
          <a:bodyPr/>
          <a:lstStyle/>
          <a:p>
            <a:pPr marL="0" indent="0">
              <a:buNone/>
            </a:pPr>
            <a:r>
              <a:rPr lang="en-US" dirty="0"/>
              <a:t>There are three methods to apply kernel on the matrix, </a:t>
            </a:r>
            <a:r>
              <a:rPr lang="en-US" b="1" dirty="0"/>
              <a:t>with padding (full)</a:t>
            </a:r>
            <a:r>
              <a:rPr lang="en-US" dirty="0"/>
              <a:t>, </a:t>
            </a:r>
            <a:r>
              <a:rPr lang="en-US" b="1" dirty="0"/>
              <a:t>with padding(same)</a:t>
            </a:r>
            <a:r>
              <a:rPr lang="en-US" dirty="0"/>
              <a:t> and </a:t>
            </a:r>
            <a:r>
              <a:rPr lang="en-US" b="1" dirty="0"/>
              <a:t>without padding(valid)</a:t>
            </a:r>
            <a:r>
              <a:rPr lang="en-US" dirty="0"/>
              <a:t>:</a:t>
            </a:r>
          </a:p>
          <a:p>
            <a:pPr marL="0" indent="0">
              <a:buNone/>
            </a:pPr>
            <a:r>
              <a:rPr lang="en-US" dirty="0"/>
              <a:t> Visually understanding the operation with padding (same)</a:t>
            </a:r>
          </a:p>
        </p:txBody>
      </p:sp>
      <p:pic>
        <p:nvPicPr>
          <p:cNvPr id="5" name="Picture 4">
            <a:extLst>
              <a:ext uri="{FF2B5EF4-FFF2-40B4-BE49-F238E27FC236}">
                <a16:creationId xmlns:a16="http://schemas.microsoft.com/office/drawing/2014/main" id="{D87A14BB-C66D-4BED-AA29-276822B4B6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409" y="3641996"/>
            <a:ext cx="9231013" cy="1855556"/>
          </a:xfrm>
          <a:prstGeom prst="rect">
            <a:avLst/>
          </a:prstGeom>
        </p:spPr>
      </p:pic>
    </p:spTree>
    <p:extLst>
      <p:ext uri="{BB962C8B-B14F-4D97-AF65-F5344CB8AC3E}">
        <p14:creationId xmlns:p14="http://schemas.microsoft.com/office/powerpoint/2010/main" val="21050818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BEF7-4FD1-4075-9730-099448011182}"/>
              </a:ext>
            </a:extLst>
          </p:cNvPr>
          <p:cNvSpPr>
            <a:spLocks noGrp="1"/>
          </p:cNvSpPr>
          <p:nvPr>
            <p:ph type="title"/>
          </p:nvPr>
        </p:nvSpPr>
        <p:spPr/>
        <p:txBody>
          <a:bodyPr>
            <a:normAutofit fontScale="90000"/>
          </a:bodyPr>
          <a:lstStyle/>
          <a:p>
            <a:r>
              <a:rPr lang="en-US" dirty="0"/>
              <a:t>Understanding convolution -  17 - Convolution: 2D operation with Python (</a:t>
            </a:r>
            <a:r>
              <a:rPr lang="en-US" dirty="0" err="1"/>
              <a:t>Numpy</a:t>
            </a:r>
            <a:r>
              <a:rPr lang="en-US" dirty="0"/>
              <a:t>/</a:t>
            </a:r>
            <a:r>
              <a:rPr lang="en-US" dirty="0" err="1"/>
              <a:t>Scipy</a:t>
            </a:r>
            <a:r>
              <a:rPr lang="en-US" dirty="0"/>
              <a:t>)</a:t>
            </a:r>
            <a:br>
              <a:rPr lang="en-US" dirty="0"/>
            </a:br>
            <a:endParaRPr lang="en-US" dirty="0"/>
          </a:p>
        </p:txBody>
      </p:sp>
      <p:sp>
        <p:nvSpPr>
          <p:cNvPr id="3" name="Content Placeholder 2">
            <a:extLst>
              <a:ext uri="{FF2B5EF4-FFF2-40B4-BE49-F238E27FC236}">
                <a16:creationId xmlns:a16="http://schemas.microsoft.com/office/drawing/2014/main" id="{7854085E-522A-4D51-BAFE-5FF4BAFBA7E5}"/>
              </a:ext>
            </a:extLst>
          </p:cNvPr>
          <p:cNvSpPr>
            <a:spLocks noGrp="1"/>
          </p:cNvSpPr>
          <p:nvPr>
            <p:ph idx="1"/>
          </p:nvPr>
        </p:nvSpPr>
        <p:spPr>
          <a:xfrm>
            <a:off x="838200" y="1825625"/>
            <a:ext cx="5257800" cy="1017936"/>
          </a:xfrm>
        </p:spPr>
        <p:txBody>
          <a:bodyPr>
            <a:normAutofit fontScale="92500" lnSpcReduction="20000"/>
          </a:bodyPr>
          <a:lstStyle/>
          <a:p>
            <a:pPr marL="0" indent="0">
              <a:buNone/>
            </a:pPr>
            <a:r>
              <a:rPr lang="en-US" dirty="0"/>
              <a:t>Below we will apply the equation to an image represented by a 3x3 matrix according to the function g = (-1 1)</a:t>
            </a:r>
          </a:p>
        </p:txBody>
      </p:sp>
      <p:pic>
        <p:nvPicPr>
          <p:cNvPr id="5" name="Picture 4">
            <a:extLst>
              <a:ext uri="{FF2B5EF4-FFF2-40B4-BE49-F238E27FC236}">
                <a16:creationId xmlns:a16="http://schemas.microsoft.com/office/drawing/2014/main" id="{C4D046AF-272B-47D6-A065-FA1BD53D6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2498" y="1563288"/>
            <a:ext cx="4496427" cy="4601217"/>
          </a:xfrm>
          <a:prstGeom prst="rect">
            <a:avLst/>
          </a:prstGeom>
        </p:spPr>
      </p:pic>
    </p:spTree>
    <p:extLst>
      <p:ext uri="{BB962C8B-B14F-4D97-AF65-F5344CB8AC3E}">
        <p14:creationId xmlns:p14="http://schemas.microsoft.com/office/powerpoint/2010/main" val="17892583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B66D56-91FE-4BE8-9494-F736644287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7494" y="735891"/>
            <a:ext cx="7042664" cy="5206898"/>
          </a:xfrm>
        </p:spPr>
      </p:pic>
    </p:spTree>
    <p:extLst>
      <p:ext uri="{BB962C8B-B14F-4D97-AF65-F5344CB8AC3E}">
        <p14:creationId xmlns:p14="http://schemas.microsoft.com/office/powerpoint/2010/main" val="3179508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AD33-46FF-45C9-9CD1-A3447B9952F4}"/>
              </a:ext>
            </a:extLst>
          </p:cNvPr>
          <p:cNvSpPr>
            <a:spLocks noGrp="1"/>
          </p:cNvSpPr>
          <p:nvPr>
            <p:ph type="title"/>
          </p:nvPr>
        </p:nvSpPr>
        <p:spPr>
          <a:xfrm>
            <a:off x="745921" y="264457"/>
            <a:ext cx="10515600" cy="1325563"/>
          </a:xfrm>
        </p:spPr>
        <p:txBody>
          <a:bodyPr/>
          <a:lstStyle/>
          <a:p>
            <a:r>
              <a:rPr lang="en-US" dirty="0"/>
              <a:t>What it the meaning of Tensor?</a:t>
            </a:r>
          </a:p>
        </p:txBody>
      </p:sp>
      <p:sp>
        <p:nvSpPr>
          <p:cNvPr id="3" name="Content Placeholder 2">
            <a:extLst>
              <a:ext uri="{FF2B5EF4-FFF2-40B4-BE49-F238E27FC236}">
                <a16:creationId xmlns:a16="http://schemas.microsoft.com/office/drawing/2014/main" id="{ACAE7BED-E625-41DF-B057-04690C65D84B}"/>
              </a:ext>
            </a:extLst>
          </p:cNvPr>
          <p:cNvSpPr>
            <a:spLocks noGrp="1"/>
          </p:cNvSpPr>
          <p:nvPr>
            <p:ph idx="1"/>
          </p:nvPr>
        </p:nvSpPr>
        <p:spPr>
          <a:xfrm>
            <a:off x="838200" y="1825625"/>
            <a:ext cx="10515600" cy="1603375"/>
          </a:xfrm>
        </p:spPr>
        <p:txBody>
          <a:bodyPr/>
          <a:lstStyle/>
          <a:p>
            <a:pPr marL="0" indent="0">
              <a:buNone/>
            </a:pPr>
            <a:r>
              <a:rPr lang="en-US" dirty="0"/>
              <a:t>In TensorFlow all data is passed between operations in a computation graph, and these are passed in the form of Tensors, hence the name of TensorFlow. </a:t>
            </a:r>
          </a:p>
        </p:txBody>
      </p:sp>
      <p:pic>
        <p:nvPicPr>
          <p:cNvPr id="5" name="Picture 4">
            <a:extLst>
              <a:ext uri="{FF2B5EF4-FFF2-40B4-BE49-F238E27FC236}">
                <a16:creationId xmlns:a16="http://schemas.microsoft.com/office/drawing/2014/main" id="{583FFB27-B014-4113-A561-3D09DC6706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29000"/>
            <a:ext cx="10736936" cy="2871696"/>
          </a:xfrm>
          <a:prstGeom prst="rect">
            <a:avLst/>
          </a:prstGeom>
        </p:spPr>
      </p:pic>
    </p:spTree>
    <p:extLst>
      <p:ext uri="{BB962C8B-B14F-4D97-AF65-F5344CB8AC3E}">
        <p14:creationId xmlns:p14="http://schemas.microsoft.com/office/powerpoint/2010/main" val="15179637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8FC02-FF99-4B82-91A5-7778A240976E}"/>
              </a:ext>
            </a:extLst>
          </p:cNvPr>
          <p:cNvSpPr>
            <a:spLocks noGrp="1"/>
          </p:cNvSpPr>
          <p:nvPr>
            <p:ph type="title"/>
          </p:nvPr>
        </p:nvSpPr>
        <p:spPr/>
        <p:txBody>
          <a:bodyPr/>
          <a:lstStyle/>
          <a:p>
            <a:r>
              <a:rPr lang="en-US" dirty="0"/>
              <a:t>Understanding convolution -  18 – Coding with </a:t>
            </a:r>
            <a:r>
              <a:rPr lang="en-US" dirty="0" err="1"/>
              <a:t>tensorflow</a:t>
            </a:r>
            <a:endParaRPr lang="en-US" dirty="0"/>
          </a:p>
        </p:txBody>
      </p:sp>
      <p:pic>
        <p:nvPicPr>
          <p:cNvPr id="5" name="Content Placeholder 4">
            <a:extLst>
              <a:ext uri="{FF2B5EF4-FFF2-40B4-BE49-F238E27FC236}">
                <a16:creationId xmlns:a16="http://schemas.microsoft.com/office/drawing/2014/main" id="{A4EB3135-E229-4E0E-94BB-7257621727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06858"/>
            <a:ext cx="5092390" cy="3757961"/>
          </a:xfrm>
        </p:spPr>
      </p:pic>
      <p:pic>
        <p:nvPicPr>
          <p:cNvPr id="7" name="Picture 6">
            <a:extLst>
              <a:ext uri="{FF2B5EF4-FFF2-40B4-BE49-F238E27FC236}">
                <a16:creationId xmlns:a16="http://schemas.microsoft.com/office/drawing/2014/main" id="{7E3BDA9C-D2C5-4C9D-B7F7-292D25937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412" y="1539918"/>
            <a:ext cx="4906060" cy="4292170"/>
          </a:xfrm>
          <a:prstGeom prst="rect">
            <a:avLst/>
          </a:prstGeom>
        </p:spPr>
      </p:pic>
    </p:spTree>
    <p:extLst>
      <p:ext uri="{BB962C8B-B14F-4D97-AF65-F5344CB8AC3E}">
        <p14:creationId xmlns:p14="http://schemas.microsoft.com/office/powerpoint/2010/main" val="21153079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AB40E9-4DA1-4AB6-AD39-488A805598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239300"/>
            <a:ext cx="10515600" cy="3189700"/>
          </a:xfrm>
        </p:spPr>
      </p:pic>
      <p:pic>
        <p:nvPicPr>
          <p:cNvPr id="7" name="Picture 6">
            <a:extLst>
              <a:ext uri="{FF2B5EF4-FFF2-40B4-BE49-F238E27FC236}">
                <a16:creationId xmlns:a16="http://schemas.microsoft.com/office/drawing/2014/main" id="{0C65CA22-7C6D-4555-A5A6-8F1DC5CEF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550628"/>
            <a:ext cx="10593278" cy="2760962"/>
          </a:xfrm>
          <a:prstGeom prst="rect">
            <a:avLst/>
          </a:prstGeom>
        </p:spPr>
      </p:pic>
    </p:spTree>
    <p:extLst>
      <p:ext uri="{BB962C8B-B14F-4D97-AF65-F5344CB8AC3E}">
        <p14:creationId xmlns:p14="http://schemas.microsoft.com/office/powerpoint/2010/main" val="11156679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580A6D5-CF43-49C0-A148-28DD866D26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2512" y="436786"/>
            <a:ext cx="10515600" cy="3092275"/>
          </a:xfrm>
        </p:spPr>
      </p:pic>
    </p:spTree>
    <p:extLst>
      <p:ext uri="{BB962C8B-B14F-4D97-AF65-F5344CB8AC3E}">
        <p14:creationId xmlns:p14="http://schemas.microsoft.com/office/powerpoint/2010/main" val="31980635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2EE29-B589-443C-AB6C-64C10D19E3F0}"/>
              </a:ext>
            </a:extLst>
          </p:cNvPr>
          <p:cNvSpPr>
            <a:spLocks noGrp="1"/>
          </p:cNvSpPr>
          <p:nvPr>
            <p:ph type="title"/>
          </p:nvPr>
        </p:nvSpPr>
        <p:spPr/>
        <p:txBody>
          <a:bodyPr/>
          <a:lstStyle/>
          <a:p>
            <a:r>
              <a:rPr lang="en-US" dirty="0"/>
              <a:t>Cost Function</a:t>
            </a:r>
          </a:p>
        </p:txBody>
      </p:sp>
      <p:sp>
        <p:nvSpPr>
          <p:cNvPr id="3" name="Content Placeholder 2">
            <a:extLst>
              <a:ext uri="{FF2B5EF4-FFF2-40B4-BE49-F238E27FC236}">
                <a16:creationId xmlns:a16="http://schemas.microsoft.com/office/drawing/2014/main" id="{7F60D463-B799-4C5F-A0E8-F482F569D00F}"/>
              </a:ext>
            </a:extLst>
          </p:cNvPr>
          <p:cNvSpPr>
            <a:spLocks noGrp="1"/>
          </p:cNvSpPr>
          <p:nvPr>
            <p:ph idx="1"/>
          </p:nvPr>
        </p:nvSpPr>
        <p:spPr/>
        <p:txBody>
          <a:bodyPr/>
          <a:lstStyle/>
          <a:p>
            <a:r>
              <a:rPr lang="en-US" sz="2400" dirty="0"/>
              <a:t>It is a function that is used to minimize the difference between the right answers (labels) and estimated outputs by our Network.</a:t>
            </a:r>
          </a:p>
          <a:p>
            <a:pPr marL="0" indent="0">
              <a:buNone/>
            </a:pPr>
            <a:r>
              <a:rPr lang="en-US" sz="2400" dirty="0"/>
              <a:t>How to improve our model?</a:t>
            </a:r>
          </a:p>
          <a:p>
            <a:r>
              <a:rPr lang="en-US" sz="2400" dirty="0"/>
              <a:t>Several options as follow:</a:t>
            </a:r>
          </a:p>
          <a:p>
            <a:r>
              <a:rPr lang="en-US" sz="2400" dirty="0"/>
              <a:t>Regularization of Neural Networks using </a:t>
            </a:r>
            <a:r>
              <a:rPr lang="en-US" sz="2400" dirty="0" err="1"/>
              <a:t>DropConnect</a:t>
            </a:r>
            <a:endParaRPr lang="en-US" sz="2400" dirty="0"/>
          </a:p>
          <a:p>
            <a:r>
              <a:rPr lang="en-US" sz="2400" dirty="0"/>
              <a:t>Multi-column Deep Neural Networks for Image Classification</a:t>
            </a:r>
          </a:p>
          <a:p>
            <a:r>
              <a:rPr lang="en-US" sz="2400" dirty="0"/>
              <a:t>APAC: Augmented Pattern Classification with Neural Networks</a:t>
            </a:r>
          </a:p>
          <a:p>
            <a:r>
              <a:rPr lang="en-US" sz="2400" dirty="0"/>
              <a:t>Simple Deep Neural Network with Dropout</a:t>
            </a:r>
          </a:p>
          <a:p>
            <a:endParaRPr lang="en-US" dirty="0"/>
          </a:p>
        </p:txBody>
      </p:sp>
    </p:spTree>
    <p:extLst>
      <p:ext uri="{BB962C8B-B14F-4D97-AF65-F5344CB8AC3E}">
        <p14:creationId xmlns:p14="http://schemas.microsoft.com/office/powerpoint/2010/main" val="7144975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B39C5-E0CC-4D14-B674-B2FD5651CD78}"/>
              </a:ext>
            </a:extLst>
          </p:cNvPr>
          <p:cNvSpPr>
            <a:spLocks noGrp="1"/>
          </p:cNvSpPr>
          <p:nvPr>
            <p:ph type="title"/>
          </p:nvPr>
        </p:nvSpPr>
        <p:spPr/>
        <p:txBody>
          <a:bodyPr/>
          <a:lstStyle/>
          <a:p>
            <a:r>
              <a:rPr lang="en-US" dirty="0"/>
              <a:t>Sequential Data</a:t>
            </a:r>
          </a:p>
        </p:txBody>
      </p:sp>
      <p:sp>
        <p:nvSpPr>
          <p:cNvPr id="3" name="Content Placeholder 2">
            <a:extLst>
              <a:ext uri="{FF2B5EF4-FFF2-40B4-BE49-F238E27FC236}">
                <a16:creationId xmlns:a16="http://schemas.microsoft.com/office/drawing/2014/main" id="{40544F9E-31A5-4ED8-8025-B64B99DEBB1F}"/>
              </a:ext>
            </a:extLst>
          </p:cNvPr>
          <p:cNvSpPr>
            <a:spLocks noGrp="1"/>
          </p:cNvSpPr>
          <p:nvPr>
            <p:ph idx="1"/>
          </p:nvPr>
        </p:nvSpPr>
        <p:spPr/>
        <p:txBody>
          <a:bodyPr/>
          <a:lstStyle/>
          <a:p>
            <a:r>
              <a:rPr lang="en-US" dirty="0"/>
              <a:t>Whenever the points in a dataset are dependent on the other points, the data is said to be sequential.</a:t>
            </a:r>
          </a:p>
          <a:p>
            <a:r>
              <a:rPr lang="en-US" dirty="0"/>
              <a:t>A Recurrent Neural Network has a mechanism that </a:t>
            </a:r>
            <a:r>
              <a:rPr lang="en-US"/>
              <a:t>can handle </a:t>
            </a:r>
            <a:r>
              <a:rPr lang="en-US" dirty="0"/>
              <a:t>a sequential dataset.</a:t>
            </a:r>
          </a:p>
          <a:p>
            <a:endParaRPr lang="en-US" dirty="0"/>
          </a:p>
        </p:txBody>
      </p:sp>
    </p:spTree>
    <p:extLst>
      <p:ext uri="{BB962C8B-B14F-4D97-AF65-F5344CB8AC3E}">
        <p14:creationId xmlns:p14="http://schemas.microsoft.com/office/powerpoint/2010/main" val="41577184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5B52E-C025-48D2-939D-D155598A848D}"/>
              </a:ext>
            </a:extLst>
          </p:cNvPr>
          <p:cNvSpPr>
            <a:spLocks noGrp="1"/>
          </p:cNvSpPr>
          <p:nvPr>
            <p:ph type="title"/>
          </p:nvPr>
        </p:nvSpPr>
        <p:spPr/>
        <p:txBody>
          <a:bodyPr/>
          <a:lstStyle/>
          <a:p>
            <a:r>
              <a:rPr lang="en-US" dirty="0"/>
              <a:t>Recurrent Neural Network- 1 </a:t>
            </a:r>
          </a:p>
        </p:txBody>
      </p:sp>
      <p:sp>
        <p:nvSpPr>
          <p:cNvPr id="3" name="Content Placeholder 2">
            <a:extLst>
              <a:ext uri="{FF2B5EF4-FFF2-40B4-BE49-F238E27FC236}">
                <a16:creationId xmlns:a16="http://schemas.microsoft.com/office/drawing/2014/main" id="{32500BA1-0534-46A6-A059-9152FDD3FCEF}"/>
              </a:ext>
            </a:extLst>
          </p:cNvPr>
          <p:cNvSpPr>
            <a:spLocks noGrp="1"/>
          </p:cNvSpPr>
          <p:nvPr>
            <p:ph idx="1"/>
          </p:nvPr>
        </p:nvSpPr>
        <p:spPr>
          <a:xfrm>
            <a:off x="838200" y="1825625"/>
            <a:ext cx="10515600" cy="2159234"/>
          </a:xfrm>
        </p:spPr>
        <p:txBody>
          <a:bodyPr>
            <a:normAutofit fontScale="85000" lnSpcReduction="10000"/>
          </a:bodyPr>
          <a:lstStyle/>
          <a:p>
            <a:r>
              <a:rPr lang="en-US" dirty="0"/>
              <a:t>RNN is a great tool for modeling sequential data</a:t>
            </a:r>
          </a:p>
          <a:p>
            <a:r>
              <a:rPr lang="en-US" dirty="0"/>
              <a:t>The RNN is able to remember the analysis that was done up to a given point by maintaining a state. You can think of the “state” as the “memory” of RNN, which captures information about what’s been previously calculated.</a:t>
            </a:r>
          </a:p>
          <a:p>
            <a:r>
              <a:rPr lang="en-US" dirty="0"/>
              <a:t>This “state” recurs back into the net with each new input, which is where the network gets its name.</a:t>
            </a:r>
          </a:p>
          <a:p>
            <a:endParaRPr lang="en-US" dirty="0"/>
          </a:p>
        </p:txBody>
      </p:sp>
      <p:pic>
        <p:nvPicPr>
          <p:cNvPr id="5" name="Picture 4">
            <a:extLst>
              <a:ext uri="{FF2B5EF4-FFF2-40B4-BE49-F238E27FC236}">
                <a16:creationId xmlns:a16="http://schemas.microsoft.com/office/drawing/2014/main" id="{29A8E318-86B9-4AA6-BA55-81262975E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019" y="4186989"/>
            <a:ext cx="10297962" cy="2572109"/>
          </a:xfrm>
          <a:prstGeom prst="rect">
            <a:avLst/>
          </a:prstGeom>
        </p:spPr>
      </p:pic>
    </p:spTree>
    <p:extLst>
      <p:ext uri="{BB962C8B-B14F-4D97-AF65-F5344CB8AC3E}">
        <p14:creationId xmlns:p14="http://schemas.microsoft.com/office/powerpoint/2010/main" val="1829839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AFD47-4AC3-48BA-9B57-DE95A7BB76D0}"/>
              </a:ext>
            </a:extLst>
          </p:cNvPr>
          <p:cNvSpPr>
            <a:spLocks noGrp="1"/>
          </p:cNvSpPr>
          <p:nvPr>
            <p:ph type="title"/>
          </p:nvPr>
        </p:nvSpPr>
        <p:spPr/>
        <p:txBody>
          <a:bodyPr/>
          <a:lstStyle/>
          <a:p>
            <a:r>
              <a:rPr lang="en-US" dirty="0"/>
              <a:t>Recurrent Neural Network- 3</a:t>
            </a:r>
          </a:p>
        </p:txBody>
      </p:sp>
      <p:sp>
        <p:nvSpPr>
          <p:cNvPr id="3" name="Content Placeholder 2">
            <a:extLst>
              <a:ext uri="{FF2B5EF4-FFF2-40B4-BE49-F238E27FC236}">
                <a16:creationId xmlns:a16="http://schemas.microsoft.com/office/drawing/2014/main" id="{D6DDD003-CE31-4D95-B8C6-B1B0296C18AF}"/>
              </a:ext>
            </a:extLst>
          </p:cNvPr>
          <p:cNvSpPr>
            <a:spLocks noGrp="1"/>
          </p:cNvSpPr>
          <p:nvPr>
            <p:ph idx="1"/>
          </p:nvPr>
        </p:nvSpPr>
        <p:spPr/>
        <p:txBody>
          <a:bodyPr>
            <a:normAutofit fontScale="77500" lnSpcReduction="20000"/>
          </a:bodyPr>
          <a:lstStyle/>
          <a:p>
            <a:r>
              <a:rPr lang="en-US" dirty="0"/>
              <a:t>Recurrent Neural Networks are Deep Learning models with simple structures and a feedback mechanism built-in, or in different words, the output of a layer is added to the next input and fed back to the same layer.</a:t>
            </a:r>
          </a:p>
          <a:p>
            <a:r>
              <a:rPr lang="en-US" dirty="0"/>
              <a:t>However, </a:t>
            </a:r>
            <a:r>
              <a:rPr lang="en-US" b="1" dirty="0"/>
              <a:t>this model has some problems</a:t>
            </a:r>
            <a:r>
              <a:rPr lang="en-US" dirty="0"/>
              <a:t>. It's very expensive to maintain the state for a large amount of units, even more so over a long amount of time.</a:t>
            </a:r>
          </a:p>
          <a:p>
            <a:r>
              <a:rPr lang="en-US" dirty="0"/>
              <a:t> Additionally, Recurrent Networks are very sensitive to changes in their parameters. </a:t>
            </a:r>
          </a:p>
          <a:p>
            <a:r>
              <a:rPr lang="en-US" dirty="0"/>
              <a:t>As such, they are prone to different problems with their </a:t>
            </a:r>
            <a:r>
              <a:rPr lang="en-US" dirty="0">
                <a:solidFill>
                  <a:srgbClr val="FF0000"/>
                </a:solidFill>
              </a:rPr>
              <a:t>Gradient Descent optimizer -- they either grow exponentially (Exploding Gradient) or drop down to near zero and stabilize (Vanishing Gradient)</a:t>
            </a:r>
            <a:r>
              <a:rPr lang="en-US" dirty="0"/>
              <a:t>, both problems that greatly harm a model's learning capability.</a:t>
            </a:r>
          </a:p>
          <a:p>
            <a:r>
              <a:rPr lang="en-US" dirty="0"/>
              <a:t>To solve these problems, </a:t>
            </a:r>
            <a:r>
              <a:rPr lang="en-US" dirty="0" err="1"/>
              <a:t>Hochreiter</a:t>
            </a:r>
            <a:r>
              <a:rPr lang="en-US" dirty="0"/>
              <a:t> and </a:t>
            </a:r>
            <a:r>
              <a:rPr lang="en-US" dirty="0" err="1"/>
              <a:t>Schmidhuber</a:t>
            </a:r>
            <a:r>
              <a:rPr lang="en-US" dirty="0"/>
              <a:t> published a paper in 1997 describing a way to keep information over long periods of time and additionally solve the oversensitivity to parameter changes. This proposed method is called Long Short-Term Memory (LSTM).</a:t>
            </a:r>
          </a:p>
          <a:p>
            <a:endParaRPr lang="en-US" dirty="0"/>
          </a:p>
        </p:txBody>
      </p:sp>
    </p:spTree>
    <p:extLst>
      <p:ext uri="{BB962C8B-B14F-4D97-AF65-F5344CB8AC3E}">
        <p14:creationId xmlns:p14="http://schemas.microsoft.com/office/powerpoint/2010/main" val="1671814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1643601-385C-4BD4-8FAD-A0A56C1D0D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8868" y="331671"/>
            <a:ext cx="9268433" cy="5213452"/>
          </a:xfrm>
        </p:spPr>
      </p:pic>
    </p:spTree>
    <p:extLst>
      <p:ext uri="{BB962C8B-B14F-4D97-AF65-F5344CB8AC3E}">
        <p14:creationId xmlns:p14="http://schemas.microsoft.com/office/powerpoint/2010/main" val="2966375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E0740-5801-4ECC-A706-70C141AD1F1F}"/>
              </a:ext>
            </a:extLst>
          </p:cNvPr>
          <p:cNvSpPr>
            <a:spLocks noGrp="1"/>
          </p:cNvSpPr>
          <p:nvPr>
            <p:ph type="title"/>
          </p:nvPr>
        </p:nvSpPr>
        <p:spPr/>
        <p:txBody>
          <a:bodyPr/>
          <a:lstStyle/>
          <a:p>
            <a:r>
              <a:rPr lang="en-US" dirty="0"/>
              <a:t>Recurrent Neural Network- 2 – The LSTM Unit</a:t>
            </a:r>
          </a:p>
        </p:txBody>
      </p:sp>
      <p:sp>
        <p:nvSpPr>
          <p:cNvPr id="3" name="Content Placeholder 2">
            <a:extLst>
              <a:ext uri="{FF2B5EF4-FFF2-40B4-BE49-F238E27FC236}">
                <a16:creationId xmlns:a16="http://schemas.microsoft.com/office/drawing/2014/main" id="{B5671FFB-AAD4-4766-BEDC-0905D50E4894}"/>
              </a:ext>
            </a:extLst>
          </p:cNvPr>
          <p:cNvSpPr>
            <a:spLocks noGrp="1"/>
          </p:cNvSpPr>
          <p:nvPr>
            <p:ph idx="1"/>
          </p:nvPr>
        </p:nvSpPr>
        <p:spPr>
          <a:xfrm>
            <a:off x="838200" y="1825625"/>
            <a:ext cx="10515600" cy="3585274"/>
          </a:xfrm>
        </p:spPr>
        <p:txBody>
          <a:bodyPr>
            <a:normAutofit fontScale="77500" lnSpcReduction="20000"/>
          </a:bodyPr>
          <a:lstStyle/>
          <a:p>
            <a:pPr marL="0" indent="0">
              <a:buNone/>
            </a:pPr>
            <a:r>
              <a:rPr lang="en-US" dirty="0"/>
              <a:t>An LSTM unit in Recurrent Neural Networks is composed of four main elements: </a:t>
            </a:r>
          </a:p>
          <a:p>
            <a:r>
              <a:rPr lang="en-US" dirty="0"/>
              <a:t>The “memory cell”, and three logistic “gates”.</a:t>
            </a:r>
          </a:p>
          <a:p>
            <a:r>
              <a:rPr lang="en-US" dirty="0"/>
              <a:t>The “memory cell” is responsible for holding data.</a:t>
            </a:r>
          </a:p>
          <a:p>
            <a:r>
              <a:rPr lang="en-US" dirty="0"/>
              <a:t>The write, read, and forget gates, define the flow of data inside the LSTM.</a:t>
            </a:r>
          </a:p>
          <a:p>
            <a:r>
              <a:rPr lang="en-US" dirty="0"/>
              <a:t>The Write Gate is responsible for writing data into the memory cell.</a:t>
            </a:r>
          </a:p>
          <a:p>
            <a:r>
              <a:rPr lang="en-US" dirty="0"/>
              <a:t>The Read Gate reads data from the memory cell and sends that data back to the recurrent network. </a:t>
            </a:r>
          </a:p>
          <a:p>
            <a:r>
              <a:rPr lang="en-US" dirty="0"/>
              <a:t>And the Forget Gate maintains or deletes data from the information cell, or in other words, determines how much old information to forget.</a:t>
            </a:r>
          </a:p>
          <a:p>
            <a:r>
              <a:rPr lang="en-US" dirty="0"/>
              <a:t>By manipulating these gates, a Recurrent Network is able to remember what it needs in a sequence and simply forget what is no longer useful.</a:t>
            </a:r>
          </a:p>
          <a:p>
            <a:endParaRPr lang="en-US" dirty="0"/>
          </a:p>
        </p:txBody>
      </p:sp>
    </p:spTree>
    <p:extLst>
      <p:ext uri="{BB962C8B-B14F-4D97-AF65-F5344CB8AC3E}">
        <p14:creationId xmlns:p14="http://schemas.microsoft.com/office/powerpoint/2010/main" val="11178815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81051BC-C54A-4763-80A7-AD6F337629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0118" y="642522"/>
            <a:ext cx="7434590" cy="4672963"/>
          </a:xfrm>
        </p:spPr>
      </p:pic>
      <p:sp>
        <p:nvSpPr>
          <p:cNvPr id="6" name="TextBox 5">
            <a:extLst>
              <a:ext uri="{FF2B5EF4-FFF2-40B4-BE49-F238E27FC236}">
                <a16:creationId xmlns:a16="http://schemas.microsoft.com/office/drawing/2014/main" id="{784F8249-6443-4F0D-A777-1E642066C738}"/>
              </a:ext>
            </a:extLst>
          </p:cNvPr>
          <p:cNvSpPr txBox="1"/>
          <p:nvPr/>
        </p:nvSpPr>
        <p:spPr>
          <a:xfrm>
            <a:off x="8321879" y="642522"/>
            <a:ext cx="3481431" cy="3416320"/>
          </a:xfrm>
          <a:prstGeom prst="rect">
            <a:avLst/>
          </a:prstGeom>
          <a:noFill/>
        </p:spPr>
        <p:txBody>
          <a:bodyPr wrap="square" rtlCol="0">
            <a:spAutoFit/>
          </a:bodyPr>
          <a:lstStyle/>
          <a:p>
            <a:r>
              <a:rPr lang="en-US" dirty="0"/>
              <a:t>The way it works is simple: you have a linear unit, which is the information cell itself, surrounded by three logistic gates responsible for maintaining the data:</a:t>
            </a:r>
          </a:p>
          <a:p>
            <a:pPr marL="285750" indent="-285750">
              <a:buFont typeface="Arial" panose="020B0604020202020204" pitchFamily="34" charset="0"/>
              <a:buChar char="•"/>
            </a:pPr>
            <a:r>
              <a:rPr lang="en-US" dirty="0"/>
              <a:t>One gate is for inputting data into the information cell,</a:t>
            </a:r>
          </a:p>
          <a:p>
            <a:pPr marL="285750" indent="-285750">
              <a:buFont typeface="Arial" panose="020B0604020202020204" pitchFamily="34" charset="0"/>
              <a:buChar char="•"/>
            </a:pPr>
            <a:r>
              <a:rPr lang="en-US" dirty="0"/>
              <a:t>one is for outputting data from the input cell, </a:t>
            </a:r>
          </a:p>
          <a:p>
            <a:pPr marL="285750" indent="-285750">
              <a:buFont typeface="Arial" panose="020B0604020202020204" pitchFamily="34" charset="0"/>
              <a:buChar char="•"/>
            </a:pPr>
            <a:r>
              <a:rPr lang="en-US" dirty="0"/>
              <a:t>and the last one is to keep or forget data depending on the needs of the network</a:t>
            </a:r>
          </a:p>
        </p:txBody>
      </p:sp>
      <p:pic>
        <p:nvPicPr>
          <p:cNvPr id="8" name="Picture 7">
            <a:extLst>
              <a:ext uri="{FF2B5EF4-FFF2-40B4-BE49-F238E27FC236}">
                <a16:creationId xmlns:a16="http://schemas.microsoft.com/office/drawing/2014/main" id="{E5ABD62D-895A-4FDB-A08C-1DF2DA832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5652" y="4058842"/>
            <a:ext cx="4060310" cy="2581044"/>
          </a:xfrm>
          <a:prstGeom prst="rect">
            <a:avLst/>
          </a:prstGeom>
        </p:spPr>
      </p:pic>
    </p:spTree>
    <p:extLst>
      <p:ext uri="{BB962C8B-B14F-4D97-AF65-F5344CB8AC3E}">
        <p14:creationId xmlns:p14="http://schemas.microsoft.com/office/powerpoint/2010/main" val="1191159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57889-C742-455C-8BD1-3CA20185F097}"/>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6D78FF5E-36BA-456C-8600-DAD6948251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2373" y="868695"/>
            <a:ext cx="8998397" cy="4351338"/>
          </a:xfrm>
        </p:spPr>
      </p:pic>
    </p:spTree>
    <p:extLst>
      <p:ext uri="{BB962C8B-B14F-4D97-AF65-F5344CB8AC3E}">
        <p14:creationId xmlns:p14="http://schemas.microsoft.com/office/powerpoint/2010/main" val="12870408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A4FD-B925-4264-848C-182D9A64E369}"/>
              </a:ext>
            </a:extLst>
          </p:cNvPr>
          <p:cNvSpPr>
            <a:spLocks noGrp="1"/>
          </p:cNvSpPr>
          <p:nvPr>
            <p:ph type="title"/>
          </p:nvPr>
        </p:nvSpPr>
        <p:spPr/>
        <p:txBody>
          <a:bodyPr/>
          <a:lstStyle/>
          <a:p>
            <a:r>
              <a:rPr lang="en-US" dirty="0"/>
              <a:t>LSTM Training Process</a:t>
            </a:r>
          </a:p>
        </p:txBody>
      </p:sp>
      <p:sp>
        <p:nvSpPr>
          <p:cNvPr id="3" name="Content Placeholder 2">
            <a:extLst>
              <a:ext uri="{FF2B5EF4-FFF2-40B4-BE49-F238E27FC236}">
                <a16:creationId xmlns:a16="http://schemas.microsoft.com/office/drawing/2014/main" id="{804E97E6-9631-4B58-BCC4-ABF35D958811}"/>
              </a:ext>
            </a:extLst>
          </p:cNvPr>
          <p:cNvSpPr>
            <a:spLocks noGrp="1"/>
          </p:cNvSpPr>
          <p:nvPr>
            <p:ph idx="1"/>
          </p:nvPr>
        </p:nvSpPr>
        <p:spPr>
          <a:xfrm>
            <a:off x="838200" y="1825626"/>
            <a:ext cx="10515600" cy="2570206"/>
          </a:xfrm>
        </p:spPr>
        <p:txBody>
          <a:bodyPr>
            <a:normAutofit fontScale="62500" lnSpcReduction="20000"/>
          </a:bodyPr>
          <a:lstStyle/>
          <a:p>
            <a:r>
              <a:rPr lang="en-US" dirty="0"/>
              <a:t>The network learns to determine how much old information to forget through the forget gate.</a:t>
            </a:r>
          </a:p>
          <a:p>
            <a:r>
              <a:rPr lang="en-US" dirty="0"/>
              <a:t>So, the weights, denoted as </a:t>
            </a:r>
            <a:r>
              <a:rPr lang="en-US" dirty="0" err="1"/>
              <a:t>Wf</a:t>
            </a:r>
            <a:r>
              <a:rPr lang="en-US" dirty="0"/>
              <a:t>, and biases denoted as bf will be learned through the training procedure. </a:t>
            </a:r>
          </a:p>
          <a:p>
            <a:r>
              <a:rPr lang="en-US" dirty="0"/>
              <a:t>We also determine how much new information, called x, to incorporate through the input gate and its weights.</a:t>
            </a:r>
          </a:p>
          <a:p>
            <a:r>
              <a:rPr lang="en-US" dirty="0"/>
              <a:t>We also calculate the new cell state based on the current and the previous internal state, so the network has to learn its corresponding weights and biases.</a:t>
            </a:r>
          </a:p>
          <a:p>
            <a:r>
              <a:rPr lang="en-US" dirty="0"/>
              <a:t>Finally, we determine how much of our cell state we want to output an output gate.</a:t>
            </a:r>
          </a:p>
          <a:p>
            <a:r>
              <a:rPr lang="en-US" dirty="0"/>
              <a:t>Basically, the network is learning the weights and biases used in each gate, for each layer.</a:t>
            </a:r>
          </a:p>
          <a:p>
            <a:endParaRPr lang="en-US" dirty="0"/>
          </a:p>
        </p:txBody>
      </p:sp>
      <p:pic>
        <p:nvPicPr>
          <p:cNvPr id="5" name="Picture 4">
            <a:extLst>
              <a:ext uri="{FF2B5EF4-FFF2-40B4-BE49-F238E27FC236}">
                <a16:creationId xmlns:a16="http://schemas.microsoft.com/office/drawing/2014/main" id="{A78B6D8A-02AC-4467-8508-8B722C655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1451" y="4177717"/>
            <a:ext cx="8309896" cy="2508309"/>
          </a:xfrm>
          <a:prstGeom prst="rect">
            <a:avLst/>
          </a:prstGeom>
        </p:spPr>
      </p:pic>
    </p:spTree>
    <p:extLst>
      <p:ext uri="{BB962C8B-B14F-4D97-AF65-F5344CB8AC3E}">
        <p14:creationId xmlns:p14="http://schemas.microsoft.com/office/powerpoint/2010/main" val="18905165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D60DCEB-FCB2-4E7A-9EB1-9C7355073E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559" y="275082"/>
            <a:ext cx="10515600" cy="2693135"/>
          </a:xfrm>
        </p:spPr>
      </p:pic>
      <p:pic>
        <p:nvPicPr>
          <p:cNvPr id="9" name="Picture 8">
            <a:extLst>
              <a:ext uri="{FF2B5EF4-FFF2-40B4-BE49-F238E27FC236}">
                <a16:creationId xmlns:a16="http://schemas.microsoft.com/office/drawing/2014/main" id="{EF862C23-C755-4DBD-B64B-5C0A38DCAA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559" y="3097200"/>
            <a:ext cx="10602805" cy="2095792"/>
          </a:xfrm>
          <a:prstGeom prst="rect">
            <a:avLst/>
          </a:prstGeom>
        </p:spPr>
      </p:pic>
    </p:spTree>
    <p:extLst>
      <p:ext uri="{BB962C8B-B14F-4D97-AF65-F5344CB8AC3E}">
        <p14:creationId xmlns:p14="http://schemas.microsoft.com/office/powerpoint/2010/main" val="17226713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9C3A52-46D8-4FFD-8A8F-87D10BE094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9895" y="348082"/>
            <a:ext cx="10611597" cy="2703590"/>
          </a:xfrm>
        </p:spPr>
      </p:pic>
      <p:pic>
        <p:nvPicPr>
          <p:cNvPr id="7" name="Picture 6">
            <a:extLst>
              <a:ext uri="{FF2B5EF4-FFF2-40B4-BE49-F238E27FC236}">
                <a16:creationId xmlns:a16="http://schemas.microsoft.com/office/drawing/2014/main" id="{53C53F64-316B-45F5-B5C0-99D87A6C3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899" y="3137597"/>
            <a:ext cx="10707594" cy="3372321"/>
          </a:xfrm>
          <a:prstGeom prst="rect">
            <a:avLst/>
          </a:prstGeom>
        </p:spPr>
      </p:pic>
    </p:spTree>
    <p:extLst>
      <p:ext uri="{BB962C8B-B14F-4D97-AF65-F5344CB8AC3E}">
        <p14:creationId xmlns:p14="http://schemas.microsoft.com/office/powerpoint/2010/main" val="6889450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44381E-F891-4B56-946B-3E684CBFA3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1930" y="437522"/>
            <a:ext cx="10515600" cy="2991478"/>
          </a:xfrm>
        </p:spPr>
      </p:pic>
    </p:spTree>
    <p:extLst>
      <p:ext uri="{BB962C8B-B14F-4D97-AF65-F5344CB8AC3E}">
        <p14:creationId xmlns:p14="http://schemas.microsoft.com/office/powerpoint/2010/main" val="23104007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3720-E4C1-4550-9660-AFBE65FB22DF}"/>
              </a:ext>
            </a:extLst>
          </p:cNvPr>
          <p:cNvSpPr>
            <a:spLocks noGrp="1"/>
          </p:cNvSpPr>
          <p:nvPr>
            <p:ph type="title"/>
          </p:nvPr>
        </p:nvSpPr>
        <p:spPr/>
        <p:txBody>
          <a:bodyPr/>
          <a:lstStyle/>
          <a:p>
            <a:r>
              <a:rPr lang="en-US" dirty="0"/>
              <a:t>Recurrent Neural Network- 3</a:t>
            </a:r>
          </a:p>
        </p:txBody>
      </p:sp>
      <p:sp>
        <p:nvSpPr>
          <p:cNvPr id="3" name="Content Placeholder 2">
            <a:extLst>
              <a:ext uri="{FF2B5EF4-FFF2-40B4-BE49-F238E27FC236}">
                <a16:creationId xmlns:a16="http://schemas.microsoft.com/office/drawing/2014/main" id="{FEF415FC-F922-4A1A-AE56-713B089AEA41}"/>
              </a:ext>
            </a:extLst>
          </p:cNvPr>
          <p:cNvSpPr>
            <a:spLocks noGrp="1"/>
          </p:cNvSpPr>
          <p:nvPr>
            <p:ph idx="1"/>
          </p:nvPr>
        </p:nvSpPr>
        <p:spPr>
          <a:xfrm>
            <a:off x="838200" y="1825626"/>
            <a:ext cx="10515600" cy="1325564"/>
          </a:xfrm>
        </p:spPr>
        <p:txBody>
          <a:bodyPr/>
          <a:lstStyle/>
          <a:p>
            <a:r>
              <a:rPr lang="en-US" dirty="0"/>
              <a:t>Language modelling </a:t>
            </a:r>
            <a:r>
              <a:rPr lang="en-US" b="1" dirty="0"/>
              <a:t>is the process of assigning probabilities to sequences of words</a:t>
            </a:r>
            <a:r>
              <a:rPr lang="en-US" dirty="0"/>
              <a:t>.</a:t>
            </a:r>
            <a:r>
              <a:rPr lang="en-US" b="1" dirty="0"/>
              <a:t> </a:t>
            </a:r>
            <a:r>
              <a:rPr lang="en-US" dirty="0"/>
              <a:t>So for example, a language model could analyze a sequence of words, and predict which word is most likely to follow.</a:t>
            </a:r>
          </a:p>
          <a:p>
            <a:endParaRPr lang="en-US" dirty="0"/>
          </a:p>
        </p:txBody>
      </p:sp>
      <p:pic>
        <p:nvPicPr>
          <p:cNvPr id="5" name="Picture 4">
            <a:extLst>
              <a:ext uri="{FF2B5EF4-FFF2-40B4-BE49-F238E27FC236}">
                <a16:creationId xmlns:a16="http://schemas.microsoft.com/office/drawing/2014/main" id="{08141725-836F-4767-8949-AC2D47CB6C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860" y="3286128"/>
            <a:ext cx="6839272" cy="3020904"/>
          </a:xfrm>
          <a:prstGeom prst="rect">
            <a:avLst/>
          </a:prstGeom>
        </p:spPr>
      </p:pic>
    </p:spTree>
    <p:extLst>
      <p:ext uri="{BB962C8B-B14F-4D97-AF65-F5344CB8AC3E}">
        <p14:creationId xmlns:p14="http://schemas.microsoft.com/office/powerpoint/2010/main" val="24793353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D1C2F-72B6-40C9-90B6-E1A07384D5C5}"/>
              </a:ext>
            </a:extLst>
          </p:cNvPr>
          <p:cNvSpPr>
            <a:spLocks noGrp="1"/>
          </p:cNvSpPr>
          <p:nvPr>
            <p:ph type="title"/>
          </p:nvPr>
        </p:nvSpPr>
        <p:spPr/>
        <p:txBody>
          <a:bodyPr/>
          <a:lstStyle/>
          <a:p>
            <a:r>
              <a:rPr lang="en-US" dirty="0"/>
              <a:t>Recurrent Neural Network- 4</a:t>
            </a:r>
          </a:p>
        </p:txBody>
      </p:sp>
      <p:sp>
        <p:nvSpPr>
          <p:cNvPr id="3" name="Content Placeholder 2">
            <a:extLst>
              <a:ext uri="{FF2B5EF4-FFF2-40B4-BE49-F238E27FC236}">
                <a16:creationId xmlns:a16="http://schemas.microsoft.com/office/drawing/2014/main" id="{06661D51-0005-4AD4-94B7-B2231189EBD8}"/>
              </a:ext>
            </a:extLst>
          </p:cNvPr>
          <p:cNvSpPr>
            <a:spLocks noGrp="1"/>
          </p:cNvSpPr>
          <p:nvPr>
            <p:ph idx="1"/>
          </p:nvPr>
        </p:nvSpPr>
        <p:spPr/>
        <p:txBody>
          <a:bodyPr/>
          <a:lstStyle/>
          <a:p>
            <a:r>
              <a:rPr lang="en-US" b="1" dirty="0"/>
              <a:t>Word Embeddings</a:t>
            </a:r>
            <a:r>
              <a:rPr lang="en-US" dirty="0"/>
              <a:t>, is a way of representing sentence structures or words as .n-dimensional vectors.</a:t>
            </a:r>
          </a:p>
          <a:p>
            <a:r>
              <a:rPr lang="en-US" dirty="0"/>
              <a:t>Basically, we will assign each word a randomly-initialized vector, and input those into the network to be processed. After a number of iterations, these vectors are expected to assume values that help the network to correctly predict what it needs to </a:t>
            </a:r>
            <a:r>
              <a:rPr lang="en-US"/>
              <a:t>(example :the </a:t>
            </a:r>
            <a:r>
              <a:rPr lang="en-US" dirty="0"/>
              <a:t>probable next word in </a:t>
            </a:r>
            <a:r>
              <a:rPr lang="en-US"/>
              <a:t>the sentence).</a:t>
            </a:r>
            <a:endParaRPr lang="en-US" dirty="0"/>
          </a:p>
        </p:txBody>
      </p:sp>
    </p:spTree>
    <p:extLst>
      <p:ext uri="{BB962C8B-B14F-4D97-AF65-F5344CB8AC3E}">
        <p14:creationId xmlns:p14="http://schemas.microsoft.com/office/powerpoint/2010/main" val="34816044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DFC41-A88E-4C89-BE61-DF8A17AF568E}"/>
              </a:ext>
            </a:extLst>
          </p:cNvPr>
          <p:cNvSpPr>
            <a:spLocks noGrp="1"/>
          </p:cNvSpPr>
          <p:nvPr>
            <p:ph type="title"/>
          </p:nvPr>
        </p:nvSpPr>
        <p:spPr/>
        <p:txBody>
          <a:bodyPr/>
          <a:lstStyle/>
          <a:p>
            <a:r>
              <a:rPr lang="en-US" dirty="0"/>
              <a:t>Restricted Boltzmann Machine (RBM) - 1</a:t>
            </a:r>
          </a:p>
        </p:txBody>
      </p:sp>
      <p:sp>
        <p:nvSpPr>
          <p:cNvPr id="3" name="Content Placeholder 2">
            <a:extLst>
              <a:ext uri="{FF2B5EF4-FFF2-40B4-BE49-F238E27FC236}">
                <a16:creationId xmlns:a16="http://schemas.microsoft.com/office/drawing/2014/main" id="{9801E1C8-B7DA-49FF-809A-02FD2731B114}"/>
              </a:ext>
            </a:extLst>
          </p:cNvPr>
          <p:cNvSpPr>
            <a:spLocks noGrp="1"/>
          </p:cNvSpPr>
          <p:nvPr>
            <p:ph idx="1"/>
          </p:nvPr>
        </p:nvSpPr>
        <p:spPr>
          <a:xfrm>
            <a:off x="838200" y="1825625"/>
            <a:ext cx="10515600" cy="3727887"/>
          </a:xfrm>
        </p:spPr>
        <p:txBody>
          <a:bodyPr>
            <a:normAutofit fontScale="92500" lnSpcReduction="20000"/>
          </a:bodyPr>
          <a:lstStyle/>
          <a:p>
            <a:r>
              <a:rPr lang="en-US" dirty="0"/>
              <a:t>RBM are shallow neural networks that only have two layers. </a:t>
            </a:r>
          </a:p>
          <a:p>
            <a:r>
              <a:rPr lang="en-US" dirty="0"/>
              <a:t>They are an unsupervised method used to find patterns in data by reconstructing the input. </a:t>
            </a:r>
          </a:p>
          <a:p>
            <a:r>
              <a:rPr lang="en-US" dirty="0"/>
              <a:t>The first layer of the RBM is called the visible layer, and the second layer is the hidden layer.</a:t>
            </a:r>
          </a:p>
          <a:p>
            <a:r>
              <a:rPr lang="en-US" dirty="0"/>
              <a:t>We say that they are "restricted" because neurons within the same layer are not connected.</a:t>
            </a:r>
          </a:p>
          <a:p>
            <a:r>
              <a:rPr lang="en-US" dirty="0"/>
              <a:t>Feeding the input data, the network learns its weights.</a:t>
            </a:r>
          </a:p>
          <a:p>
            <a:r>
              <a:rPr lang="en-US" dirty="0"/>
              <a:t>RBMs are used as the main block of another type of Deep Neural Network, which is called, Deep Belief Networks.</a:t>
            </a:r>
          </a:p>
          <a:p>
            <a:endParaRPr lang="en-US" dirty="0"/>
          </a:p>
          <a:p>
            <a:endParaRPr lang="en-US" dirty="0"/>
          </a:p>
        </p:txBody>
      </p:sp>
    </p:spTree>
    <p:extLst>
      <p:ext uri="{BB962C8B-B14F-4D97-AF65-F5344CB8AC3E}">
        <p14:creationId xmlns:p14="http://schemas.microsoft.com/office/powerpoint/2010/main" val="15216214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83BE6-B982-4641-8629-93373DC39F73}"/>
              </a:ext>
            </a:extLst>
          </p:cNvPr>
          <p:cNvSpPr>
            <a:spLocks noGrp="1"/>
          </p:cNvSpPr>
          <p:nvPr>
            <p:ph type="title"/>
          </p:nvPr>
        </p:nvSpPr>
        <p:spPr/>
        <p:txBody>
          <a:bodyPr/>
          <a:lstStyle/>
          <a:p>
            <a:r>
              <a:rPr lang="en-US" dirty="0"/>
              <a:t>Restricted Boltzmann Machine (RBM) – 2 – Training Process</a:t>
            </a:r>
          </a:p>
        </p:txBody>
      </p:sp>
      <p:sp>
        <p:nvSpPr>
          <p:cNvPr id="3" name="Content Placeholder 2">
            <a:extLst>
              <a:ext uri="{FF2B5EF4-FFF2-40B4-BE49-F238E27FC236}">
                <a16:creationId xmlns:a16="http://schemas.microsoft.com/office/drawing/2014/main" id="{7256D13D-D0F3-4885-8B36-24B64AD72766}"/>
              </a:ext>
            </a:extLst>
          </p:cNvPr>
          <p:cNvSpPr>
            <a:spLocks noGrp="1"/>
          </p:cNvSpPr>
          <p:nvPr>
            <p:ph idx="1"/>
          </p:nvPr>
        </p:nvSpPr>
        <p:spPr>
          <a:xfrm>
            <a:off x="838199" y="1774579"/>
            <a:ext cx="5931717" cy="3854434"/>
          </a:xfrm>
        </p:spPr>
        <p:txBody>
          <a:bodyPr>
            <a:normAutofit fontScale="92500" lnSpcReduction="10000"/>
          </a:bodyPr>
          <a:lstStyle/>
          <a:p>
            <a:r>
              <a:rPr lang="en-US" dirty="0"/>
              <a:t>The learning process consists of several forward and backward passes, where the RBM tries to reconstruct the input data. </a:t>
            </a:r>
          </a:p>
          <a:p>
            <a:r>
              <a:rPr lang="en-US" dirty="0"/>
              <a:t>The weights of the neural net are adjusted in such a way that the RBM can find the relationships among input features, and then determines which features are relevant.</a:t>
            </a:r>
          </a:p>
          <a:p>
            <a:r>
              <a:rPr lang="en-US" dirty="0"/>
              <a:t>After training is complete, the net is able to reconstruct the input based on what it learned.</a:t>
            </a:r>
          </a:p>
          <a:p>
            <a:endParaRPr lang="en-US" dirty="0"/>
          </a:p>
        </p:txBody>
      </p:sp>
      <p:pic>
        <p:nvPicPr>
          <p:cNvPr id="5" name="Picture 4">
            <a:extLst>
              <a:ext uri="{FF2B5EF4-FFF2-40B4-BE49-F238E27FC236}">
                <a16:creationId xmlns:a16="http://schemas.microsoft.com/office/drawing/2014/main" id="{B87462C1-03E2-46A3-AA6B-85A5E8700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9916" y="1690688"/>
            <a:ext cx="5289021" cy="3535653"/>
          </a:xfrm>
          <a:prstGeom prst="rect">
            <a:avLst/>
          </a:prstGeom>
        </p:spPr>
      </p:pic>
    </p:spTree>
    <p:extLst>
      <p:ext uri="{BB962C8B-B14F-4D97-AF65-F5344CB8AC3E}">
        <p14:creationId xmlns:p14="http://schemas.microsoft.com/office/powerpoint/2010/main" val="15959788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6A1A9-C0CC-4332-AEE7-E9AEF6014595}"/>
              </a:ext>
            </a:extLst>
          </p:cNvPr>
          <p:cNvSpPr>
            <a:spLocks noGrp="1"/>
          </p:cNvSpPr>
          <p:nvPr>
            <p:ph type="title"/>
          </p:nvPr>
        </p:nvSpPr>
        <p:spPr/>
        <p:txBody>
          <a:bodyPr/>
          <a:lstStyle/>
          <a:p>
            <a:r>
              <a:rPr lang="en-US" dirty="0"/>
              <a:t>Restricted Boltzmann Machine (RBM) – 3– Training Process</a:t>
            </a:r>
          </a:p>
        </p:txBody>
      </p:sp>
      <p:sp>
        <p:nvSpPr>
          <p:cNvPr id="3" name="Content Placeholder 2">
            <a:extLst>
              <a:ext uri="{FF2B5EF4-FFF2-40B4-BE49-F238E27FC236}">
                <a16:creationId xmlns:a16="http://schemas.microsoft.com/office/drawing/2014/main" id="{B27E8E0C-2B01-4DE0-B2CE-2DB758A12B91}"/>
              </a:ext>
            </a:extLst>
          </p:cNvPr>
          <p:cNvSpPr>
            <a:spLocks noGrp="1"/>
          </p:cNvSpPr>
          <p:nvPr>
            <p:ph idx="1"/>
          </p:nvPr>
        </p:nvSpPr>
        <p:spPr>
          <a:xfrm>
            <a:off x="838200" y="2060517"/>
            <a:ext cx="10515600" cy="4348672"/>
          </a:xfrm>
        </p:spPr>
        <p:txBody>
          <a:bodyPr>
            <a:normAutofit fontScale="77500" lnSpcReduction="20000"/>
          </a:bodyPr>
          <a:lstStyle/>
          <a:p>
            <a:r>
              <a:rPr lang="en-US" dirty="0"/>
              <a:t>The first step is the forward pass. In the forward pass, the input image is converted to binary values, and then, the vector input is fed into the network, where its values are multiplied by weights, and an overall bias, in each hidden unit.</a:t>
            </a:r>
          </a:p>
          <a:p>
            <a:r>
              <a:rPr lang="en-US" dirty="0"/>
              <a:t>Then, the result goes to an activation function, such as the sigmoid function, which represents the probability of turning each individual hidden-unit on, or in other words, the probability of the node activation.</a:t>
            </a:r>
          </a:p>
          <a:p>
            <a:r>
              <a:rPr lang="en-US" dirty="0"/>
              <a:t>Then, a sample is drawn from this probability distribution, and it finds which neurons may or may not activate. This means, it makes stochastic decisions about whether or not to transmit that hidden data.</a:t>
            </a:r>
          </a:p>
          <a:p>
            <a:r>
              <a:rPr lang="en-US" dirty="0"/>
              <a:t>The intuition behind the sampling, is that there are some random hidden variables, and by sampling from the hidden layer, you can reproduce sample variants encountered during training. </a:t>
            </a:r>
          </a:p>
          <a:p>
            <a:r>
              <a:rPr lang="en-US" dirty="0"/>
              <a:t>So, the forward pass translates the inputs into a set of binary values that get represented in the hidden layer.</a:t>
            </a:r>
          </a:p>
          <a:p>
            <a:endParaRPr lang="en-US" dirty="0"/>
          </a:p>
          <a:p>
            <a:endParaRPr lang="en-US" dirty="0"/>
          </a:p>
        </p:txBody>
      </p:sp>
    </p:spTree>
    <p:extLst>
      <p:ext uri="{BB962C8B-B14F-4D97-AF65-F5344CB8AC3E}">
        <p14:creationId xmlns:p14="http://schemas.microsoft.com/office/powerpoint/2010/main" val="29907801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8090A2-8842-4FE7-B3F8-C27823FA3D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1837" y="511728"/>
            <a:ext cx="9984126" cy="4801169"/>
          </a:xfrm>
        </p:spPr>
      </p:pic>
    </p:spTree>
    <p:extLst>
      <p:ext uri="{BB962C8B-B14F-4D97-AF65-F5344CB8AC3E}">
        <p14:creationId xmlns:p14="http://schemas.microsoft.com/office/powerpoint/2010/main" val="2154193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D9B6C-1DF9-4B52-AB2B-132330CFBC85}"/>
              </a:ext>
            </a:extLst>
          </p:cNvPr>
          <p:cNvSpPr>
            <a:spLocks noGrp="1"/>
          </p:cNvSpPr>
          <p:nvPr>
            <p:ph type="title"/>
          </p:nvPr>
        </p:nvSpPr>
        <p:spPr/>
        <p:txBody>
          <a:bodyPr/>
          <a:lstStyle/>
          <a:p>
            <a:r>
              <a:rPr lang="en-US" dirty="0"/>
              <a:t>Linear regression- 1</a:t>
            </a:r>
          </a:p>
        </p:txBody>
      </p:sp>
      <p:sp>
        <p:nvSpPr>
          <p:cNvPr id="3" name="Content Placeholder 2">
            <a:extLst>
              <a:ext uri="{FF2B5EF4-FFF2-40B4-BE49-F238E27FC236}">
                <a16:creationId xmlns:a16="http://schemas.microsoft.com/office/drawing/2014/main" id="{CE8B3A99-2058-40A5-A1F5-9D3C49C6C424}"/>
              </a:ext>
            </a:extLst>
          </p:cNvPr>
          <p:cNvSpPr>
            <a:spLocks noGrp="1"/>
          </p:cNvSpPr>
          <p:nvPr>
            <p:ph idx="1"/>
          </p:nvPr>
        </p:nvSpPr>
        <p:spPr/>
        <p:txBody>
          <a:bodyPr/>
          <a:lstStyle/>
          <a:p>
            <a:r>
              <a:rPr lang="en-US" dirty="0"/>
              <a:t>Defining a linear regression in simple terms, is the approximation of a linear model used to describe the relationship between two or more variables.</a:t>
            </a:r>
          </a:p>
          <a:p>
            <a:r>
              <a:rPr lang="en-US" dirty="0"/>
              <a:t>When more than one independent variable is present the process is called multiple linear regression. </a:t>
            </a:r>
          </a:p>
          <a:p>
            <a:r>
              <a:rPr lang="en-US" dirty="0"/>
              <a:t>When multiple dependent variables are predicted the process is known as multivariate linear regression.</a:t>
            </a:r>
          </a:p>
          <a:p>
            <a:pPr marL="0" indent="0">
              <a:buNone/>
            </a:pPr>
            <a:endParaRPr lang="en-US" dirty="0"/>
          </a:p>
        </p:txBody>
      </p:sp>
    </p:spTree>
    <p:extLst>
      <p:ext uri="{BB962C8B-B14F-4D97-AF65-F5344CB8AC3E}">
        <p14:creationId xmlns:p14="http://schemas.microsoft.com/office/powerpoint/2010/main" val="30310318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5671B-4F1E-4BF0-8100-0564BB0DC9FE}"/>
              </a:ext>
            </a:extLst>
          </p:cNvPr>
          <p:cNvSpPr>
            <a:spLocks noGrp="1"/>
          </p:cNvSpPr>
          <p:nvPr>
            <p:ph type="title"/>
          </p:nvPr>
        </p:nvSpPr>
        <p:spPr/>
        <p:txBody>
          <a:bodyPr/>
          <a:lstStyle/>
          <a:p>
            <a:r>
              <a:rPr lang="en-US" dirty="0"/>
              <a:t>Restricted Boltzmann Machine (RBM) – 4– Training Process</a:t>
            </a:r>
          </a:p>
        </p:txBody>
      </p:sp>
      <p:sp>
        <p:nvSpPr>
          <p:cNvPr id="3" name="Content Placeholder 2">
            <a:extLst>
              <a:ext uri="{FF2B5EF4-FFF2-40B4-BE49-F238E27FC236}">
                <a16:creationId xmlns:a16="http://schemas.microsoft.com/office/drawing/2014/main" id="{8C02E7DE-4533-40E6-BC9C-1592F1451A89}"/>
              </a:ext>
            </a:extLst>
          </p:cNvPr>
          <p:cNvSpPr>
            <a:spLocks noGrp="1"/>
          </p:cNvSpPr>
          <p:nvPr>
            <p:ph idx="1"/>
          </p:nvPr>
        </p:nvSpPr>
        <p:spPr>
          <a:xfrm>
            <a:off x="838200" y="1825624"/>
            <a:ext cx="10515600" cy="4575175"/>
          </a:xfrm>
        </p:spPr>
        <p:txBody>
          <a:bodyPr>
            <a:normAutofit lnSpcReduction="10000"/>
          </a:bodyPr>
          <a:lstStyle/>
          <a:p>
            <a:r>
              <a:rPr lang="en-US" dirty="0"/>
              <a:t>In the backward pass, the activated neurons in the hidden layer send the results back to the visible layer, where the input will be reconstructed.</a:t>
            </a:r>
          </a:p>
          <a:p>
            <a:r>
              <a:rPr lang="en-US" dirty="0"/>
              <a:t>During this step, the data that is passed backwards is also combined with the same weights and overall bias that were used in the forward pass. </a:t>
            </a:r>
          </a:p>
          <a:p>
            <a:r>
              <a:rPr lang="en-US" dirty="0"/>
              <a:t>So, once the information gets to the visible layer, it is in the shape of the probability distribution of the input values, given the hidden values. And sampling the distribution, the input is reconstructed. </a:t>
            </a:r>
          </a:p>
          <a:p>
            <a:r>
              <a:rPr lang="en-US" dirty="0"/>
              <a:t>So, the Backward pass is about making guesses about the probability distribution of the original input.</a:t>
            </a:r>
          </a:p>
          <a:p>
            <a:endParaRPr lang="en-US" dirty="0"/>
          </a:p>
        </p:txBody>
      </p:sp>
    </p:spTree>
    <p:extLst>
      <p:ext uri="{BB962C8B-B14F-4D97-AF65-F5344CB8AC3E}">
        <p14:creationId xmlns:p14="http://schemas.microsoft.com/office/powerpoint/2010/main" val="33948116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0D0A97-B5E6-49C9-B471-4966EBFCF1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3045" y="444617"/>
            <a:ext cx="10228144" cy="5623290"/>
          </a:xfrm>
        </p:spPr>
      </p:pic>
    </p:spTree>
    <p:extLst>
      <p:ext uri="{BB962C8B-B14F-4D97-AF65-F5344CB8AC3E}">
        <p14:creationId xmlns:p14="http://schemas.microsoft.com/office/powerpoint/2010/main" val="15881961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9F3D5-3D62-42BB-A4C3-89FD8F0B2CDF}"/>
              </a:ext>
            </a:extLst>
          </p:cNvPr>
          <p:cNvSpPr>
            <a:spLocks noGrp="1"/>
          </p:cNvSpPr>
          <p:nvPr>
            <p:ph type="title"/>
          </p:nvPr>
        </p:nvSpPr>
        <p:spPr/>
        <p:txBody>
          <a:bodyPr/>
          <a:lstStyle/>
          <a:p>
            <a:r>
              <a:rPr lang="en-US" dirty="0"/>
              <a:t>Restricted Boltzmann Machine (RBM) – 5– Training Process</a:t>
            </a:r>
          </a:p>
        </p:txBody>
      </p:sp>
      <p:sp>
        <p:nvSpPr>
          <p:cNvPr id="3" name="Content Placeholder 2">
            <a:extLst>
              <a:ext uri="{FF2B5EF4-FFF2-40B4-BE49-F238E27FC236}">
                <a16:creationId xmlns:a16="http://schemas.microsoft.com/office/drawing/2014/main" id="{CE06962F-4A0E-4AB3-B9DC-1D78159C13AC}"/>
              </a:ext>
            </a:extLst>
          </p:cNvPr>
          <p:cNvSpPr>
            <a:spLocks noGrp="1"/>
          </p:cNvSpPr>
          <p:nvPr>
            <p:ph idx="1"/>
          </p:nvPr>
        </p:nvSpPr>
        <p:spPr/>
        <p:txBody>
          <a:bodyPr/>
          <a:lstStyle/>
          <a:p>
            <a:r>
              <a:rPr lang="en-US" dirty="0"/>
              <a:t>Step 3 consists of assessing the quality of the reconstruction by comparing it to the original data. </a:t>
            </a:r>
          </a:p>
          <a:p>
            <a:r>
              <a:rPr lang="en-US" dirty="0"/>
              <a:t>The RBM then calculates the error and adjusts the weights and bias in order to minimize it.</a:t>
            </a:r>
          </a:p>
          <a:p>
            <a:r>
              <a:rPr lang="en-US" dirty="0"/>
              <a:t>That is, in each epoch, we compute the "error" as a sum of the squared difference between step 1 and the next step. These 3 steps are repeated until the error is deemed sufficiently low.</a:t>
            </a:r>
          </a:p>
          <a:p>
            <a:endParaRPr lang="en-US" dirty="0"/>
          </a:p>
        </p:txBody>
      </p:sp>
    </p:spTree>
    <p:extLst>
      <p:ext uri="{BB962C8B-B14F-4D97-AF65-F5344CB8AC3E}">
        <p14:creationId xmlns:p14="http://schemas.microsoft.com/office/powerpoint/2010/main" val="38324011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0B5571-D09A-4265-A8BD-1AC20F7FEE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6792" y="520116"/>
            <a:ext cx="9741058" cy="5184397"/>
          </a:xfrm>
        </p:spPr>
      </p:pic>
    </p:spTree>
    <p:extLst>
      <p:ext uri="{BB962C8B-B14F-4D97-AF65-F5344CB8AC3E}">
        <p14:creationId xmlns:p14="http://schemas.microsoft.com/office/powerpoint/2010/main" val="18049727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1E279F-9B9A-4A0C-87A9-040BBC72FD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6986" y="469783"/>
            <a:ext cx="10575264" cy="5821960"/>
          </a:xfrm>
        </p:spPr>
      </p:pic>
    </p:spTree>
    <p:extLst>
      <p:ext uri="{BB962C8B-B14F-4D97-AF65-F5344CB8AC3E}">
        <p14:creationId xmlns:p14="http://schemas.microsoft.com/office/powerpoint/2010/main" val="923851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6DC25-CC6F-4439-8A0C-8D4A3E59EBB9}"/>
              </a:ext>
            </a:extLst>
          </p:cNvPr>
          <p:cNvSpPr>
            <a:spLocks noGrp="1"/>
          </p:cNvSpPr>
          <p:nvPr>
            <p:ph type="title"/>
          </p:nvPr>
        </p:nvSpPr>
        <p:spPr/>
        <p:txBody>
          <a:bodyPr/>
          <a:lstStyle/>
          <a:p>
            <a:r>
              <a:rPr lang="en-US" dirty="0"/>
              <a:t>Restricted Boltzmann Machine (RBM) – 6</a:t>
            </a:r>
          </a:p>
        </p:txBody>
      </p:sp>
      <p:sp>
        <p:nvSpPr>
          <p:cNvPr id="3" name="Content Placeholder 2">
            <a:extLst>
              <a:ext uri="{FF2B5EF4-FFF2-40B4-BE49-F238E27FC236}">
                <a16:creationId xmlns:a16="http://schemas.microsoft.com/office/drawing/2014/main" id="{3BEB9026-4FAC-4834-9102-BE1508D02824}"/>
              </a:ext>
            </a:extLst>
          </p:cNvPr>
          <p:cNvSpPr>
            <a:spLocks noGrp="1"/>
          </p:cNvSpPr>
          <p:nvPr>
            <p:ph idx="1"/>
          </p:nvPr>
        </p:nvSpPr>
        <p:spPr/>
        <p:txBody>
          <a:bodyPr/>
          <a:lstStyle/>
          <a:p>
            <a:r>
              <a:rPr lang="en-US" dirty="0"/>
              <a:t>RBMs learn from the data, they actually encode their own structure.</a:t>
            </a:r>
          </a:p>
          <a:p>
            <a:r>
              <a:rPr lang="en-US" dirty="0"/>
              <a:t>This is why they’re grouped into a larger family of models known as the Autoencoders.</a:t>
            </a:r>
          </a:p>
          <a:p>
            <a:r>
              <a:rPr lang="en-US" dirty="0"/>
              <a:t>However, Restricted Boltzmann Machines differ from Autoencoders in that they use a stochastic approach, rather than a deterministic approach.</a:t>
            </a:r>
          </a:p>
          <a:p>
            <a:endParaRPr lang="en-US" dirty="0"/>
          </a:p>
        </p:txBody>
      </p:sp>
    </p:spTree>
    <p:extLst>
      <p:ext uri="{BB962C8B-B14F-4D97-AF65-F5344CB8AC3E}">
        <p14:creationId xmlns:p14="http://schemas.microsoft.com/office/powerpoint/2010/main" val="30887640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16CEDCE-457B-4D4F-BCF5-CD6D23704F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420" y="464915"/>
            <a:ext cx="10515600" cy="2760816"/>
          </a:xfrm>
        </p:spPr>
      </p:pic>
      <p:pic>
        <p:nvPicPr>
          <p:cNvPr id="7" name="Picture 6">
            <a:extLst>
              <a:ext uri="{FF2B5EF4-FFF2-40B4-BE49-F238E27FC236}">
                <a16:creationId xmlns:a16="http://schemas.microsoft.com/office/drawing/2014/main" id="{A13E2C76-49D0-4271-9949-1472E7B29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361" y="3144607"/>
            <a:ext cx="10386659" cy="3248478"/>
          </a:xfrm>
          <a:prstGeom prst="rect">
            <a:avLst/>
          </a:prstGeom>
        </p:spPr>
      </p:pic>
    </p:spTree>
    <p:extLst>
      <p:ext uri="{BB962C8B-B14F-4D97-AF65-F5344CB8AC3E}">
        <p14:creationId xmlns:p14="http://schemas.microsoft.com/office/powerpoint/2010/main" val="34469452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87A1675-4220-42B7-9B6C-B221E49775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697" y="417496"/>
            <a:ext cx="10515600" cy="2879378"/>
          </a:xfrm>
        </p:spPr>
      </p:pic>
      <p:pic>
        <p:nvPicPr>
          <p:cNvPr id="9" name="Picture 8">
            <a:extLst>
              <a:ext uri="{FF2B5EF4-FFF2-40B4-BE49-F238E27FC236}">
                <a16:creationId xmlns:a16="http://schemas.microsoft.com/office/drawing/2014/main" id="{4391290B-1292-4583-862C-6C8443DEF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755" y="3429000"/>
            <a:ext cx="10515601" cy="3334215"/>
          </a:xfrm>
          <a:prstGeom prst="rect">
            <a:avLst/>
          </a:prstGeom>
        </p:spPr>
      </p:pic>
    </p:spTree>
    <p:extLst>
      <p:ext uri="{BB962C8B-B14F-4D97-AF65-F5344CB8AC3E}">
        <p14:creationId xmlns:p14="http://schemas.microsoft.com/office/powerpoint/2010/main" val="15946660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CA053C-99DA-4F28-A83A-016020C64C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475" y="344628"/>
            <a:ext cx="10515600" cy="3336950"/>
          </a:xfrm>
        </p:spPr>
      </p:pic>
    </p:spTree>
    <p:extLst>
      <p:ext uri="{BB962C8B-B14F-4D97-AF65-F5344CB8AC3E}">
        <p14:creationId xmlns:p14="http://schemas.microsoft.com/office/powerpoint/2010/main" val="33152999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3F0941-DB45-4803-9A53-8E6B7E1ED500}"/>
              </a:ext>
            </a:extLst>
          </p:cNvPr>
          <p:cNvSpPr>
            <a:spLocks noGrp="1"/>
          </p:cNvSpPr>
          <p:nvPr>
            <p:ph idx="1"/>
          </p:nvPr>
        </p:nvSpPr>
        <p:spPr>
          <a:xfrm>
            <a:off x="834355" y="260058"/>
            <a:ext cx="10523290" cy="4801169"/>
          </a:xfrm>
        </p:spPr>
        <p:txBody>
          <a:bodyPr>
            <a:normAutofit lnSpcReduction="10000"/>
          </a:bodyPr>
          <a:lstStyle/>
          <a:p>
            <a:r>
              <a:rPr lang="en-US" b="1" dirty="0"/>
              <a:t> Why are RBMs important?</a:t>
            </a:r>
          </a:p>
          <a:p>
            <a:pPr marL="0" indent="0">
              <a:buNone/>
            </a:pPr>
            <a:r>
              <a:rPr lang="en-US" dirty="0"/>
              <a:t>     It can automatically extract </a:t>
            </a:r>
            <a:r>
              <a:rPr lang="en-US" b="1" dirty="0"/>
              <a:t>meaningful</a:t>
            </a:r>
            <a:r>
              <a:rPr lang="en-US" dirty="0"/>
              <a:t> features from a given input.</a:t>
            </a:r>
          </a:p>
          <a:p>
            <a:r>
              <a:rPr lang="en-US" b="1" dirty="0"/>
              <a:t>  How does it work?</a:t>
            </a:r>
          </a:p>
          <a:p>
            <a:pPr marL="457200" lvl="1" indent="0">
              <a:buNone/>
            </a:pPr>
            <a:r>
              <a:rPr lang="en-US" dirty="0"/>
              <a:t>RBM is a 2 layer neural network. Simply, RBM takes the inputs and translates those into a set of binary values that represents them in the hidden layer. Then, these numbers can be translated back to reconstruct the inputs. Through several forward and backward passes, the RBM will be trained, and a trained RBM can reveal which features are the most important ones when detecting patterns.</a:t>
            </a:r>
          </a:p>
          <a:p>
            <a:r>
              <a:rPr lang="en-US" b="1" dirty="0"/>
              <a:t>What are the applications of RBM?</a:t>
            </a:r>
          </a:p>
          <a:p>
            <a:pPr marL="457200" lvl="1" indent="0">
              <a:buNone/>
            </a:pPr>
            <a:r>
              <a:rPr lang="en-US" dirty="0"/>
              <a:t>RBM is useful for </a:t>
            </a:r>
            <a:r>
              <a:rPr lang="en-US" dirty="0">
                <a:hlinkClick r:id="rId2">
                  <a:extLst>
                    <a:ext uri="{A12FA001-AC4F-418D-AE19-62706E023703}">
                      <ahyp:hlinkClr xmlns:ahyp="http://schemas.microsoft.com/office/drawing/2018/hyperlinkcolor" val="tx"/>
                    </a:ext>
                  </a:extLst>
                </a:hlinkClick>
              </a:rPr>
              <a:t>Collaborative Filtering</a:t>
            </a:r>
            <a:r>
              <a:rPr lang="en-US" dirty="0"/>
              <a:t>, dimensionality reduction, classification, regression, feature learning, topic modeling and even Deep Belief Networks.</a:t>
            </a:r>
          </a:p>
        </p:txBody>
      </p:sp>
    </p:spTree>
    <p:extLst>
      <p:ext uri="{BB962C8B-B14F-4D97-AF65-F5344CB8AC3E}">
        <p14:creationId xmlns:p14="http://schemas.microsoft.com/office/powerpoint/2010/main" val="2338358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43A0-59A4-4ACA-B201-1CDE3C802F2F}"/>
              </a:ext>
            </a:extLst>
          </p:cNvPr>
          <p:cNvSpPr>
            <a:spLocks noGrp="1"/>
          </p:cNvSpPr>
          <p:nvPr>
            <p:ph type="title"/>
          </p:nvPr>
        </p:nvSpPr>
        <p:spPr/>
        <p:txBody>
          <a:bodyPr/>
          <a:lstStyle/>
          <a:p>
            <a:r>
              <a:rPr lang="en-US" dirty="0"/>
              <a:t>Linear regression- 2</a:t>
            </a:r>
          </a:p>
        </p:txBody>
      </p:sp>
      <p:sp>
        <p:nvSpPr>
          <p:cNvPr id="3" name="Content Placeholder 2">
            <a:extLst>
              <a:ext uri="{FF2B5EF4-FFF2-40B4-BE49-F238E27FC236}">
                <a16:creationId xmlns:a16="http://schemas.microsoft.com/office/drawing/2014/main" id="{F91A66B1-12A5-4DB0-AD1A-976245EBBD31}"/>
              </a:ext>
            </a:extLst>
          </p:cNvPr>
          <p:cNvSpPr>
            <a:spLocks noGrp="1"/>
          </p:cNvSpPr>
          <p:nvPr>
            <p:ph idx="1"/>
          </p:nvPr>
        </p:nvSpPr>
        <p:spPr/>
        <p:txBody>
          <a:bodyPr>
            <a:normAutofit lnSpcReduction="10000"/>
          </a:bodyPr>
          <a:lstStyle/>
          <a:p>
            <a:r>
              <a:rPr lang="en-US" dirty="0"/>
              <a:t>In a simple linear regression there are two variables, the dependent variable, which can be seen as the "state" or "final goal" that we study and try to predict, and the independent variables, also known as explanatory variables, which can be seen as the "causes" of the "states“</a:t>
            </a:r>
          </a:p>
          <a:p>
            <a:r>
              <a:rPr lang="en-US" dirty="0"/>
              <a:t>The equation of a simple linear model is : Y = a X + b</a:t>
            </a:r>
          </a:p>
          <a:p>
            <a:endParaRPr lang="en-US" dirty="0"/>
          </a:p>
          <a:p>
            <a:r>
              <a:rPr lang="en-US" dirty="0"/>
              <a:t>Where Y is the dependent variable and X is the independent variable, and </a:t>
            </a:r>
            <a:r>
              <a:rPr lang="en-US" b="1" dirty="0"/>
              <a:t>a</a:t>
            </a:r>
            <a:r>
              <a:rPr lang="en-US" dirty="0"/>
              <a:t> and </a:t>
            </a:r>
            <a:r>
              <a:rPr lang="en-US" b="1" dirty="0"/>
              <a:t>b</a:t>
            </a:r>
            <a:r>
              <a:rPr lang="en-US" dirty="0"/>
              <a:t> being the parameters we adjust. </a:t>
            </a:r>
            <a:r>
              <a:rPr lang="en-US" b="1" dirty="0"/>
              <a:t>a</a:t>
            </a:r>
            <a:r>
              <a:rPr lang="en-US" dirty="0"/>
              <a:t> is known as "slope" or "gradient" and </a:t>
            </a:r>
            <a:r>
              <a:rPr lang="en-US" b="1" dirty="0"/>
              <a:t>b</a:t>
            </a:r>
            <a:r>
              <a:rPr lang="en-US" dirty="0"/>
              <a:t> is the "intercept". You can interpret this equation as Y being a function of X, or Y being dependent on X</a:t>
            </a:r>
          </a:p>
          <a:p>
            <a:endParaRPr lang="en-US" dirty="0"/>
          </a:p>
        </p:txBody>
      </p:sp>
    </p:spTree>
    <p:extLst>
      <p:ext uri="{BB962C8B-B14F-4D97-AF65-F5344CB8AC3E}">
        <p14:creationId xmlns:p14="http://schemas.microsoft.com/office/powerpoint/2010/main" val="21848963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F091-4CE3-4368-93C6-B1B2F50EC132}"/>
              </a:ext>
            </a:extLst>
          </p:cNvPr>
          <p:cNvSpPr>
            <a:spLocks noGrp="1"/>
          </p:cNvSpPr>
          <p:nvPr>
            <p:ph type="title"/>
          </p:nvPr>
        </p:nvSpPr>
        <p:spPr/>
        <p:txBody>
          <a:bodyPr/>
          <a:lstStyle/>
          <a:p>
            <a:r>
              <a:rPr lang="en-US" dirty="0"/>
              <a:t>Autoencoders</a:t>
            </a:r>
          </a:p>
        </p:txBody>
      </p:sp>
      <p:sp>
        <p:nvSpPr>
          <p:cNvPr id="3" name="Content Placeholder 2">
            <a:extLst>
              <a:ext uri="{FF2B5EF4-FFF2-40B4-BE49-F238E27FC236}">
                <a16:creationId xmlns:a16="http://schemas.microsoft.com/office/drawing/2014/main" id="{2EA358F4-B633-4697-89E2-7957C35FA9F0}"/>
              </a:ext>
            </a:extLst>
          </p:cNvPr>
          <p:cNvSpPr>
            <a:spLocks noGrp="1"/>
          </p:cNvSpPr>
          <p:nvPr>
            <p:ph idx="1"/>
          </p:nvPr>
        </p:nvSpPr>
        <p:spPr>
          <a:xfrm>
            <a:off x="838200" y="1825625"/>
            <a:ext cx="10515600" cy="3014823"/>
          </a:xfrm>
        </p:spPr>
        <p:txBody>
          <a:bodyPr>
            <a:normAutofit fontScale="70000" lnSpcReduction="20000"/>
          </a:bodyPr>
          <a:lstStyle/>
          <a:p>
            <a:r>
              <a:rPr lang="en-US" dirty="0"/>
              <a:t>An autoencoder is a type of unsupervised learning algorithm that will find patterns in a dataset by detecting key features.</a:t>
            </a:r>
          </a:p>
          <a:p>
            <a:r>
              <a:rPr lang="en-US" dirty="0"/>
              <a:t> It is a type of neural net that analyzes all of the images in your dataset and extracts some useful features automatically in such a way that it can distinguish images using those features.</a:t>
            </a:r>
          </a:p>
          <a:p>
            <a:r>
              <a:rPr lang="en-US" dirty="0"/>
              <a:t>An autoencoder neural network is supposed to represent the images in a dataset with a low dimension feature set. For example, it extracts the most important features of faces, for an arbitrary task such as face recognition.</a:t>
            </a:r>
          </a:p>
          <a:p>
            <a:r>
              <a:rPr lang="en-US" dirty="0"/>
              <a:t>Also, it is supposed to do it in an unsupervised manner, that is, “feature extraction” without provided labels for images.</a:t>
            </a:r>
          </a:p>
          <a:p>
            <a:r>
              <a:rPr lang="en-US" dirty="0"/>
              <a:t>The main goal of Autoencoders is to take unlabeled inputs, encode them, and then try to reconstruct them afterwards, based on the most valuable features identified in the data.</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B60B0464-A416-4BC5-8C3D-ED13A8BC6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764286"/>
            <a:ext cx="5274245" cy="1943371"/>
          </a:xfrm>
          <a:prstGeom prst="rect">
            <a:avLst/>
          </a:prstGeom>
        </p:spPr>
      </p:pic>
    </p:spTree>
    <p:extLst>
      <p:ext uri="{BB962C8B-B14F-4D97-AF65-F5344CB8AC3E}">
        <p14:creationId xmlns:p14="http://schemas.microsoft.com/office/powerpoint/2010/main" val="25980048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42002-D9BB-4B61-8325-394494D4669A}"/>
              </a:ext>
            </a:extLst>
          </p:cNvPr>
          <p:cNvSpPr>
            <a:spLocks noGrp="1"/>
          </p:cNvSpPr>
          <p:nvPr>
            <p:ph type="title"/>
          </p:nvPr>
        </p:nvSpPr>
        <p:spPr/>
        <p:txBody>
          <a:bodyPr/>
          <a:lstStyle/>
          <a:p>
            <a:r>
              <a:rPr lang="en-US" dirty="0"/>
              <a:t>Autoencoders vs RBM</a:t>
            </a:r>
          </a:p>
        </p:txBody>
      </p:sp>
      <p:pic>
        <p:nvPicPr>
          <p:cNvPr id="4" name="Content Placeholder 3">
            <a:extLst>
              <a:ext uri="{FF2B5EF4-FFF2-40B4-BE49-F238E27FC236}">
                <a16:creationId xmlns:a16="http://schemas.microsoft.com/office/drawing/2014/main" id="{F47B0EF5-25A2-4C68-9E42-4BEDDF244319}"/>
              </a:ext>
            </a:extLst>
          </p:cNvPr>
          <p:cNvPicPr>
            <a:picLocks noGrp="1" noChangeAspect="1"/>
          </p:cNvPicPr>
          <p:nvPr>
            <p:ph idx="1"/>
          </p:nvPr>
        </p:nvPicPr>
        <p:blipFill>
          <a:blip r:embed="rId2"/>
          <a:stretch>
            <a:fillRect/>
          </a:stretch>
        </p:blipFill>
        <p:spPr>
          <a:xfrm>
            <a:off x="2614568" y="2621806"/>
            <a:ext cx="6962863" cy="3541740"/>
          </a:xfrm>
          <a:prstGeom prst="rect">
            <a:avLst/>
          </a:prstGeom>
        </p:spPr>
      </p:pic>
      <p:sp>
        <p:nvSpPr>
          <p:cNvPr id="5" name="TextBox 4">
            <a:extLst>
              <a:ext uri="{FF2B5EF4-FFF2-40B4-BE49-F238E27FC236}">
                <a16:creationId xmlns:a16="http://schemas.microsoft.com/office/drawing/2014/main" id="{D77FEA63-F58E-438E-AC5D-C2579AADFF53}"/>
              </a:ext>
            </a:extLst>
          </p:cNvPr>
          <p:cNvSpPr txBox="1"/>
          <p:nvPr/>
        </p:nvSpPr>
        <p:spPr>
          <a:xfrm>
            <a:off x="838199" y="1615187"/>
            <a:ext cx="10889609" cy="923330"/>
          </a:xfrm>
          <a:prstGeom prst="rect">
            <a:avLst/>
          </a:prstGeom>
          <a:noFill/>
        </p:spPr>
        <p:txBody>
          <a:bodyPr wrap="square" rtlCol="0">
            <a:spAutoFit/>
          </a:bodyPr>
          <a:lstStyle/>
          <a:p>
            <a:r>
              <a:rPr lang="en-US" dirty="0"/>
              <a:t>Also, Autoencoders differ from Restricted Boltzmann Machines because they use a deterministic approach, rather than a stochastic approach.</a:t>
            </a:r>
          </a:p>
          <a:p>
            <a:endParaRPr lang="en-US" dirty="0"/>
          </a:p>
        </p:txBody>
      </p:sp>
    </p:spTree>
    <p:extLst>
      <p:ext uri="{BB962C8B-B14F-4D97-AF65-F5344CB8AC3E}">
        <p14:creationId xmlns:p14="http://schemas.microsoft.com/office/powerpoint/2010/main" val="5662815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8E54DA71-CB8C-4E41-9A4C-66CD4A44EA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784187"/>
            <a:ext cx="9435319" cy="5116097"/>
          </a:xfrm>
        </p:spPr>
      </p:pic>
    </p:spTree>
    <p:extLst>
      <p:ext uri="{BB962C8B-B14F-4D97-AF65-F5344CB8AC3E}">
        <p14:creationId xmlns:p14="http://schemas.microsoft.com/office/powerpoint/2010/main" val="32560288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709B65-A5C1-4255-A993-2FFAB4AC52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1973" y="300704"/>
            <a:ext cx="10515600" cy="3128296"/>
          </a:xfrm>
        </p:spPr>
      </p:pic>
    </p:spTree>
    <p:extLst>
      <p:ext uri="{BB962C8B-B14F-4D97-AF65-F5344CB8AC3E}">
        <p14:creationId xmlns:p14="http://schemas.microsoft.com/office/powerpoint/2010/main" val="42463968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2406</TotalTime>
  <Words>4183</Words>
  <Application>Microsoft Office PowerPoint</Application>
  <PresentationFormat>Widescreen</PresentationFormat>
  <Paragraphs>257</Paragraphs>
  <Slides>93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93</vt:i4>
      </vt:variant>
    </vt:vector>
  </HeadingPairs>
  <TitlesOfParts>
    <vt:vector size="97" baseType="lpstr">
      <vt:lpstr>Arial</vt:lpstr>
      <vt:lpstr>Calibri</vt:lpstr>
      <vt:lpstr>Calibri Light</vt:lpstr>
      <vt:lpstr>Office Theme</vt:lpstr>
      <vt:lpstr>Deep Learning with Tensorflow</vt:lpstr>
      <vt:lpstr>What is Tensorflow</vt:lpstr>
      <vt:lpstr>PowerPoint Presentation</vt:lpstr>
      <vt:lpstr>PowerPoint Presentation</vt:lpstr>
      <vt:lpstr> </vt:lpstr>
      <vt:lpstr>What it the meaning of Tensor?</vt:lpstr>
      <vt:lpstr> </vt:lpstr>
      <vt:lpstr>Linear regression- 1</vt:lpstr>
      <vt:lpstr>Linear regression- 2</vt:lpstr>
      <vt:lpstr>Define Independent variable</vt:lpstr>
      <vt:lpstr>PowerPoint Presentation</vt:lpstr>
      <vt:lpstr>PowerPoint Presentation</vt:lpstr>
      <vt:lpstr>What is deep learning ?</vt:lpstr>
      <vt:lpstr>Defining multidimensional arrays using TensorFlow </vt:lpstr>
      <vt:lpstr>Linear Regression</vt:lpstr>
      <vt:lpstr>Logistic Regression</vt:lpstr>
      <vt:lpstr>PowerPoint Presentation</vt:lpstr>
      <vt:lpstr>PowerPoint Presentation</vt:lpstr>
      <vt:lpstr>Convolutional Neural Network – 1 </vt:lpstr>
      <vt:lpstr>Convolutional Neural Network – 2</vt:lpstr>
      <vt:lpstr>Convolutional Neural Network – 2 (applications of CNNs)</vt:lpstr>
      <vt:lpstr>Recurrent Neural Network (RNN)</vt:lpstr>
      <vt:lpstr>PowerPoint Presentation</vt:lpstr>
      <vt:lpstr>Restricted Boltzmann Machines (RBMs) -1 </vt:lpstr>
      <vt:lpstr>Restricted Boltzmann Machines (RBMs) -2</vt:lpstr>
      <vt:lpstr>Deep Belief Network (DBN)</vt:lpstr>
      <vt:lpstr>Deep Belief Network (DBN)- Applications</vt:lpstr>
      <vt:lpstr>Autoencoder</vt:lpstr>
      <vt:lpstr>PowerPoint Presentation</vt:lpstr>
      <vt:lpstr>PowerPoint Presentation</vt:lpstr>
      <vt:lpstr>PowerPoint Presentation</vt:lpstr>
      <vt:lpstr>Convolutional Neural Network</vt:lpstr>
      <vt:lpstr>PowerPoint Presentation</vt:lpstr>
      <vt:lpstr>CNNs for Classification</vt:lpstr>
      <vt:lpstr>PowerPoint Presentation</vt:lpstr>
      <vt:lpstr>Build a digit recognition system using CNN</vt:lpstr>
      <vt:lpstr>Training and Inference</vt:lpstr>
      <vt:lpstr>Deep Neural Network</vt:lpstr>
      <vt:lpstr>Understanding convolution -  1</vt:lpstr>
      <vt:lpstr>Understanding convolution -  2</vt:lpstr>
      <vt:lpstr>Understanding convolution -  3</vt:lpstr>
      <vt:lpstr>Understanding convolution -  4</vt:lpstr>
      <vt:lpstr>Understanding convolution -  4</vt:lpstr>
      <vt:lpstr>Understanding convolution -  5</vt:lpstr>
      <vt:lpstr>Understanding convolution -  6</vt:lpstr>
      <vt:lpstr>Understanding convolution -  7</vt:lpstr>
      <vt:lpstr>Understanding convolution -  8</vt:lpstr>
      <vt:lpstr>Understanding convolution -  9</vt:lpstr>
      <vt:lpstr>PowerPoint Presentation</vt:lpstr>
      <vt:lpstr>Understanding convolution -  10</vt:lpstr>
      <vt:lpstr>PowerPoint Presentation</vt:lpstr>
      <vt:lpstr>Understanding convolution -  11</vt:lpstr>
      <vt:lpstr>Understanding convolution -  12</vt:lpstr>
      <vt:lpstr>Understanding convolution -  13</vt:lpstr>
      <vt:lpstr>Understanding convolution -  14 - Feature Learning </vt:lpstr>
      <vt:lpstr>Understanding convolution -  15 - Convolution: 1D operation with Python (Numpy/Scipy)  </vt:lpstr>
      <vt:lpstr>Understanding convolution -  16</vt:lpstr>
      <vt:lpstr>Understanding convolution -  17 - Convolution: 2D operation with Python (Numpy/Scipy) </vt:lpstr>
      <vt:lpstr>PowerPoint Presentation</vt:lpstr>
      <vt:lpstr>Understanding convolution -  18 – Coding with tensorflow</vt:lpstr>
      <vt:lpstr>PowerPoint Presentation</vt:lpstr>
      <vt:lpstr>PowerPoint Presentation</vt:lpstr>
      <vt:lpstr>Cost Function</vt:lpstr>
      <vt:lpstr>Sequential Data</vt:lpstr>
      <vt:lpstr>Recurrent Neural Network- 1 </vt:lpstr>
      <vt:lpstr>Recurrent Neural Network- 3</vt:lpstr>
      <vt:lpstr>PowerPoint Presentation</vt:lpstr>
      <vt:lpstr>Recurrent Neural Network- 2 – The LSTM Unit</vt:lpstr>
      <vt:lpstr>PowerPoint Presentation</vt:lpstr>
      <vt:lpstr>LSTM Training Process</vt:lpstr>
      <vt:lpstr>PowerPoint Presentation</vt:lpstr>
      <vt:lpstr>PowerPoint Presentation</vt:lpstr>
      <vt:lpstr>PowerPoint Presentation</vt:lpstr>
      <vt:lpstr>Recurrent Neural Network- 3</vt:lpstr>
      <vt:lpstr>Recurrent Neural Network- 4</vt:lpstr>
      <vt:lpstr>Restricted Boltzmann Machine (RBM) - 1</vt:lpstr>
      <vt:lpstr>Restricted Boltzmann Machine (RBM) – 2 – Training Process</vt:lpstr>
      <vt:lpstr>Restricted Boltzmann Machine (RBM) – 3– Training Process</vt:lpstr>
      <vt:lpstr>PowerPoint Presentation</vt:lpstr>
      <vt:lpstr>Restricted Boltzmann Machine (RBM) – 4– Training Process</vt:lpstr>
      <vt:lpstr>PowerPoint Presentation</vt:lpstr>
      <vt:lpstr>Restricted Boltzmann Machine (RBM) – 5– Training Process</vt:lpstr>
      <vt:lpstr>PowerPoint Presentation</vt:lpstr>
      <vt:lpstr>PowerPoint Presentation</vt:lpstr>
      <vt:lpstr>Restricted Boltzmann Machine (RBM) – 6</vt:lpstr>
      <vt:lpstr>PowerPoint Presentation</vt:lpstr>
      <vt:lpstr>PowerPoint Presentation</vt:lpstr>
      <vt:lpstr>PowerPoint Presentation</vt:lpstr>
      <vt:lpstr>PowerPoint Presentation</vt:lpstr>
      <vt:lpstr>Autoencoders</vt:lpstr>
      <vt:lpstr>Autoencoders vs RBM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Mariam Harfouch</dc:creator>
  <cp:lastModifiedBy>Mariam Harfouch</cp:lastModifiedBy>
  <cp:revision>80</cp:revision>
  <dcterms:created xsi:type="dcterms:W3CDTF">2019-08-24T13:48:42Z</dcterms:created>
  <dcterms:modified xsi:type="dcterms:W3CDTF">2019-09-23T20:06:50Z</dcterms:modified>
</cp:coreProperties>
</file>